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3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6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682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979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207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904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558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752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180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944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166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2550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0580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136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492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9496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3911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925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E46852-937E-4251-A1DF-3479E09A722F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984116-3589-4EFD-AAAF-F0C0E742369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491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394" y="-491320"/>
            <a:ext cx="10056576" cy="6455392"/>
          </a:xfrm>
        </p:spPr>
        <p:txBody>
          <a:bodyPr>
            <a:normAutofit/>
          </a:bodyPr>
          <a:lstStyle/>
          <a:p>
            <a:r>
              <a:rPr lang="bg-BG" sz="4000" b="1" dirty="0" smtClean="0"/>
              <a:t>Проект :</a:t>
            </a:r>
            <a:r>
              <a:rPr lang="bg-BG" b="1" dirty="0" smtClean="0"/>
              <a:t> ,, </a:t>
            </a:r>
            <a:r>
              <a:rPr lang="bg-BG" i="1" dirty="0" smtClean="0"/>
              <a:t>Бобови и зърнени култури ‘‘ </a:t>
            </a:r>
            <a:br>
              <a:rPr lang="bg-BG" i="1" dirty="0" smtClean="0"/>
            </a:br>
            <a:r>
              <a:rPr lang="bg-BG" i="1" dirty="0"/>
              <a:t> </a:t>
            </a:r>
            <a:r>
              <a:rPr lang="bg-BG" i="1" dirty="0" smtClean="0"/>
              <a:t>                                   </a:t>
            </a:r>
            <a:br>
              <a:rPr lang="bg-BG" i="1" dirty="0" smtClean="0"/>
            </a:br>
            <a:r>
              <a:rPr lang="bg-BG" i="1" dirty="0"/>
              <a:t> </a:t>
            </a:r>
            <a:r>
              <a:rPr lang="bg-BG" i="1" dirty="0" smtClean="0"/>
              <a:t>                            1а група </a:t>
            </a:r>
            <a:endParaRPr lang="bg-BG" i="1" dirty="0"/>
          </a:p>
        </p:txBody>
      </p:sp>
    </p:spTree>
    <p:extLst>
      <p:ext uri="{BB962C8B-B14F-4D97-AF65-F5344CB8AC3E}">
        <p14:creationId xmlns:p14="http://schemas.microsoft.com/office/powerpoint/2010/main" val="339497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86854"/>
            <a:ext cx="10970976" cy="5407545"/>
          </a:xfrm>
        </p:spPr>
        <p:txBody>
          <a:bodyPr/>
          <a:lstStyle/>
          <a:p>
            <a:r>
              <a:rPr lang="bg-BG" b="1" i="1" dirty="0"/>
              <a:t> </a:t>
            </a: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>1.</a:t>
            </a:r>
            <a:r>
              <a:rPr lang="bg-BG" b="1" i="1" dirty="0" smtClean="0"/>
              <a:t>Хипотеза</a:t>
            </a:r>
            <a:r>
              <a:rPr lang="bg-BG" b="1" i="1" dirty="0"/>
              <a:t>: </a:t>
            </a:r>
            <a:r>
              <a:rPr lang="bg-BG" dirty="0"/>
              <a:t/>
            </a:r>
            <a:br>
              <a:rPr lang="bg-BG" dirty="0"/>
            </a:br>
            <a:r>
              <a:rPr lang="bg-BG" sz="2800" dirty="0" smtClean="0"/>
              <a:t>  Какво </a:t>
            </a:r>
            <a:r>
              <a:rPr lang="bg-BG" sz="2800" dirty="0"/>
              <a:t>знаем за бобчето и какво още можем да научим за </a:t>
            </a:r>
            <a:r>
              <a:rPr lang="bg-BG" sz="2800" dirty="0" smtClean="0"/>
              <a:t>него</a:t>
            </a:r>
            <a:r>
              <a:rPr lang="bg-BG" sz="2800" dirty="0"/>
              <a:t>?</a:t>
            </a:r>
            <a:br>
              <a:rPr lang="bg-BG" sz="2800" dirty="0"/>
            </a:b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36740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832514"/>
            <a:ext cx="10479657" cy="5161886"/>
          </a:xfrm>
        </p:spPr>
        <p:txBody>
          <a:bodyPr/>
          <a:lstStyle/>
          <a:p>
            <a:pPr lvl="0"/>
            <a:r>
              <a:rPr lang="bg-BG" b="1" i="1" dirty="0" smtClean="0"/>
              <a:t>                 2.Вид </a:t>
            </a:r>
            <a:r>
              <a:rPr lang="bg-BG" b="1" i="1" dirty="0"/>
              <a:t>на проекта: </a:t>
            </a: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>                          </a:t>
            </a:r>
            <a:br>
              <a:rPr lang="bg-BG" dirty="0" smtClean="0"/>
            </a:br>
            <a:r>
              <a:rPr lang="bg-BG" sz="2800" dirty="0"/>
              <a:t> </a:t>
            </a:r>
            <a:r>
              <a:rPr lang="bg-BG" sz="2800" dirty="0" smtClean="0"/>
              <a:t>                         -Творчески</a:t>
            </a:r>
            <a:r>
              <a:rPr lang="bg-BG" sz="2800" dirty="0"/>
              <a:t>; </a:t>
            </a:r>
            <a:br>
              <a:rPr lang="bg-BG" sz="2800" dirty="0"/>
            </a:br>
            <a:r>
              <a:rPr lang="bg-BG" sz="2800" dirty="0" smtClean="0"/>
              <a:t>                          -Игрови</a:t>
            </a:r>
            <a:r>
              <a:rPr lang="bg-BG" sz="2800" dirty="0"/>
              <a:t>; </a:t>
            </a:r>
            <a:br>
              <a:rPr lang="bg-BG" sz="2800" dirty="0"/>
            </a:br>
            <a:r>
              <a:rPr lang="bg-BG" sz="2800" dirty="0" smtClean="0"/>
              <a:t>                          -Краткосрочен</a:t>
            </a:r>
            <a:r>
              <a:rPr lang="bg-BG" sz="2800" dirty="0"/>
              <a:t>. </a:t>
            </a:r>
            <a:br>
              <a:rPr lang="bg-BG" sz="2800" dirty="0"/>
            </a:b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70890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68740"/>
            <a:ext cx="8534400" cy="5325659"/>
          </a:xfrm>
        </p:spPr>
        <p:txBody>
          <a:bodyPr>
            <a:normAutofit/>
          </a:bodyPr>
          <a:lstStyle/>
          <a:p>
            <a:r>
              <a:rPr lang="bg-BG" dirty="0"/>
              <a:t> </a:t>
            </a:r>
            <a:br>
              <a:rPr lang="bg-BG" dirty="0"/>
            </a:br>
            <a:r>
              <a:rPr lang="bg-BG" dirty="0" smtClean="0"/>
              <a:t>            3.</a:t>
            </a:r>
            <a:r>
              <a:rPr lang="bg-BG" b="1" i="1" dirty="0" smtClean="0"/>
              <a:t>Участници</a:t>
            </a:r>
            <a:r>
              <a:rPr lang="bg-BG" b="1" i="1" dirty="0"/>
              <a:t>: </a:t>
            </a:r>
            <a:r>
              <a:rPr lang="bg-BG" dirty="0"/>
              <a:t/>
            </a:r>
            <a:br>
              <a:rPr lang="bg-BG" dirty="0"/>
            </a:br>
            <a:r>
              <a:rPr lang="bg-BG" sz="2800" dirty="0"/>
              <a:t>    </a:t>
            </a:r>
            <a:r>
              <a:rPr lang="bg-BG" sz="2800" dirty="0" smtClean="0"/>
              <a:t>- </a:t>
            </a:r>
            <a:r>
              <a:rPr lang="bg-BG" sz="2800" dirty="0"/>
              <a:t>Учители, деца и родители. </a:t>
            </a:r>
            <a:br>
              <a:rPr lang="bg-BG" sz="2800" dirty="0"/>
            </a:br>
            <a:r>
              <a:rPr lang="bg-BG" dirty="0"/>
              <a:t> </a:t>
            </a:r>
            <a:br>
              <a:rPr lang="bg-BG" dirty="0"/>
            </a:br>
            <a:r>
              <a:rPr lang="bg-BG" dirty="0" smtClean="0"/>
              <a:t>              4.</a:t>
            </a:r>
            <a:r>
              <a:rPr lang="bg-BG" b="1" i="1" dirty="0" smtClean="0"/>
              <a:t>Цел </a:t>
            </a:r>
            <a:r>
              <a:rPr lang="bg-BG" b="1" i="1" dirty="0"/>
              <a:t>на проекта: </a:t>
            </a:r>
            <a:r>
              <a:rPr lang="bg-BG" dirty="0"/>
              <a:t/>
            </a:r>
            <a:br>
              <a:rPr lang="bg-BG" dirty="0"/>
            </a:br>
            <a:r>
              <a:rPr lang="bg-BG" sz="3100" dirty="0" smtClean="0"/>
              <a:t>-Обогатяване </a:t>
            </a:r>
            <a:r>
              <a:rPr lang="bg-BG" sz="3100" dirty="0"/>
              <a:t>опита на децата при </a:t>
            </a:r>
            <a:r>
              <a:rPr lang="bg-BG" sz="3100" dirty="0" smtClean="0"/>
              <a:t>        работа </a:t>
            </a:r>
            <a:r>
              <a:rPr lang="bg-BG" sz="3100" dirty="0"/>
              <a:t>с природни материали </a:t>
            </a:r>
            <a:r>
              <a:rPr lang="bg-BG" sz="3100" dirty="0" smtClean="0"/>
              <a:t>   (</a:t>
            </a:r>
            <a:r>
              <a:rPr lang="bg-BG" sz="3100" dirty="0"/>
              <a:t>работа с бобови шушулки и бобчета). </a:t>
            </a:r>
            <a:br>
              <a:rPr lang="bg-BG" sz="3100" dirty="0"/>
            </a:br>
            <a:endParaRPr lang="bg-BG" sz="3100" dirty="0"/>
          </a:p>
        </p:txBody>
      </p:sp>
    </p:spTree>
    <p:extLst>
      <p:ext uri="{BB962C8B-B14F-4D97-AF65-F5344CB8AC3E}">
        <p14:creationId xmlns:p14="http://schemas.microsoft.com/office/powerpoint/2010/main" val="396087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1194"/>
            <a:ext cx="10834498" cy="5653205"/>
          </a:xfrm>
        </p:spPr>
        <p:txBody>
          <a:bodyPr/>
          <a:lstStyle/>
          <a:p>
            <a:pPr lvl="0"/>
            <a:r>
              <a:rPr lang="bg-BG" b="1" i="1" dirty="0" smtClean="0"/>
              <a:t>                       5.Задачи</a:t>
            </a:r>
            <a:r>
              <a:rPr lang="bg-BG" b="1" i="1" dirty="0"/>
              <a:t>:  </a:t>
            </a: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>-Даване </a:t>
            </a:r>
            <a:r>
              <a:rPr lang="bg-BG" dirty="0"/>
              <a:t>на елементарни знания за бобовите култури; </a:t>
            </a:r>
            <a:br>
              <a:rPr lang="bg-BG" dirty="0"/>
            </a:br>
            <a:r>
              <a:rPr lang="bg-BG" dirty="0"/>
              <a:t> </a:t>
            </a:r>
            <a:br>
              <a:rPr lang="bg-BG" dirty="0"/>
            </a:br>
            <a:r>
              <a:rPr lang="bg-BG" dirty="0" smtClean="0"/>
              <a:t>-Възпитаване </a:t>
            </a:r>
            <a:r>
              <a:rPr lang="bg-BG" dirty="0"/>
              <a:t>на уважение към храната, да се цени и да не се разхищава.</a:t>
            </a:r>
            <a:br>
              <a:rPr lang="bg-BG" dirty="0"/>
            </a:br>
            <a:r>
              <a:rPr lang="bg-BG" dirty="0"/>
              <a:t> </a:t>
            </a:r>
            <a:br>
              <a:rPr lang="bg-BG" dirty="0"/>
            </a:br>
            <a:r>
              <a:rPr lang="bg-BG" b="1" dirty="0"/>
              <a:t> 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6246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423082"/>
            <a:ext cx="10370475" cy="5732058"/>
          </a:xfrm>
        </p:spPr>
        <p:txBody>
          <a:bodyPr>
            <a:normAutofit fontScale="90000"/>
          </a:bodyPr>
          <a:lstStyle/>
          <a:p>
            <a:r>
              <a:rPr lang="bg-BG" sz="3100" b="1" dirty="0"/>
              <a:t>6.План за работа с родители в допълнителни форми </a:t>
            </a:r>
            <a:r>
              <a:rPr lang="bg-BG" sz="3100" dirty="0"/>
              <a:t/>
            </a:r>
            <a:br>
              <a:rPr lang="bg-BG" sz="3100" dirty="0"/>
            </a:br>
            <a:r>
              <a:rPr lang="bg-BG" b="1" dirty="0"/>
              <a:t> </a:t>
            </a: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>   </a:t>
            </a:r>
            <a:r>
              <a:rPr lang="bg-BG" sz="2700" dirty="0" smtClean="0"/>
              <a:t>- </a:t>
            </a:r>
            <a:r>
              <a:rPr lang="bg-BG" sz="2700" dirty="0"/>
              <a:t>Наблюдения и присъствия на родителите;  </a:t>
            </a:r>
            <a:br>
              <a:rPr lang="bg-BG" sz="2700" dirty="0"/>
            </a:br>
            <a:r>
              <a:rPr lang="bg-BG" sz="2700" b="1" dirty="0"/>
              <a:t> </a:t>
            </a:r>
            <a:r>
              <a:rPr lang="bg-BG" sz="2700" dirty="0"/>
              <a:t/>
            </a:r>
            <a:br>
              <a:rPr lang="bg-BG" sz="2700" dirty="0"/>
            </a:br>
            <a:r>
              <a:rPr lang="bg-BG" sz="2700" dirty="0" smtClean="0"/>
              <a:t>    -</a:t>
            </a:r>
            <a:r>
              <a:rPr lang="bg-BG" sz="2700" dirty="0"/>
              <a:t>Подготвителен етап</a:t>
            </a:r>
            <a:r>
              <a:rPr lang="bg-BG" sz="2700" b="1" dirty="0"/>
              <a:t> – </a:t>
            </a:r>
            <a:r>
              <a:rPr lang="bg-BG" sz="2700" dirty="0"/>
              <a:t>родителите ни снабдиха с необходимите за проекта материали; </a:t>
            </a:r>
            <a:br>
              <a:rPr lang="bg-BG" sz="2700" dirty="0"/>
            </a:br>
            <a:r>
              <a:rPr lang="bg-BG" sz="2700" dirty="0"/>
              <a:t> </a:t>
            </a:r>
            <a:br>
              <a:rPr lang="bg-BG" sz="2700" dirty="0"/>
            </a:br>
            <a:r>
              <a:rPr lang="bg-BG" sz="2700" dirty="0" smtClean="0"/>
              <a:t>   -</a:t>
            </a:r>
            <a:r>
              <a:rPr lang="bg-BG" sz="2700" dirty="0"/>
              <a:t>Организационен етап – определяне нивото на знания; </a:t>
            </a:r>
            <a:br>
              <a:rPr lang="bg-BG" sz="2700" dirty="0"/>
            </a:br>
            <a:r>
              <a:rPr lang="bg-BG" sz="2700" dirty="0"/>
              <a:t>   </a:t>
            </a:r>
            <a:r>
              <a:rPr lang="bg-BG" sz="2700" dirty="0" smtClean="0"/>
              <a:t>- </a:t>
            </a:r>
            <a:r>
              <a:rPr lang="bg-BG" sz="2700" dirty="0"/>
              <a:t>Работата на родителите в проекта -  как ще се включат и в какви роли ще участват; </a:t>
            </a:r>
            <a:br>
              <a:rPr lang="bg-BG" sz="2700" dirty="0"/>
            </a:br>
            <a:endParaRPr lang="bg-BG" sz="2700" dirty="0"/>
          </a:p>
        </p:txBody>
      </p:sp>
    </p:spTree>
    <p:extLst>
      <p:ext uri="{BB962C8B-B14F-4D97-AF65-F5344CB8AC3E}">
        <p14:creationId xmlns:p14="http://schemas.microsoft.com/office/powerpoint/2010/main" val="401263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77672"/>
            <a:ext cx="8534400" cy="5516727"/>
          </a:xfrm>
        </p:spPr>
        <p:txBody>
          <a:bodyPr>
            <a:normAutofit/>
          </a:bodyPr>
          <a:lstStyle/>
          <a:p>
            <a:r>
              <a:rPr lang="bg-BG" sz="2800" dirty="0"/>
              <a:t>Резултат: децата получиха знания за боба и научиха кратко стихче за бобената шушулка. </a:t>
            </a:r>
            <a:br>
              <a:rPr lang="bg-BG" sz="2800" dirty="0"/>
            </a:br>
            <a:r>
              <a:rPr lang="bg-BG" sz="2800" dirty="0" smtClean="0"/>
              <a:t>          ,,</a:t>
            </a:r>
            <a:r>
              <a:rPr lang="bg-BG" sz="2800" dirty="0"/>
              <a:t>Бобена шушулка‘‘</a:t>
            </a:r>
            <a:br>
              <a:rPr lang="bg-BG" sz="2800" dirty="0"/>
            </a:br>
            <a:r>
              <a:rPr lang="bg-BG" sz="2800" dirty="0" smtClean="0"/>
              <a:t>            Бобче </a:t>
            </a:r>
            <a:r>
              <a:rPr lang="bg-BG" sz="2800" dirty="0"/>
              <a:t>до бобче </a:t>
            </a:r>
            <a:br>
              <a:rPr lang="bg-BG" sz="2800" dirty="0"/>
            </a:br>
            <a:r>
              <a:rPr lang="bg-BG" sz="2800" dirty="0" smtClean="0"/>
              <a:t>         в </a:t>
            </a:r>
            <a:r>
              <a:rPr lang="bg-BG" sz="2800" dirty="0"/>
              <a:t>тясно гардеробче</a:t>
            </a:r>
            <a:br>
              <a:rPr lang="bg-BG" sz="2800" dirty="0"/>
            </a:br>
            <a:r>
              <a:rPr lang="bg-BG" sz="2800" dirty="0" smtClean="0"/>
              <a:t>      Става </a:t>
            </a:r>
            <a:r>
              <a:rPr lang="bg-BG" sz="2800" dirty="0"/>
              <a:t>бобена шушулка. </a:t>
            </a:r>
            <a:br>
              <a:rPr lang="bg-BG" sz="2800" dirty="0"/>
            </a:b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555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519" y="504969"/>
            <a:ext cx="9497018" cy="5694148"/>
          </a:xfrm>
        </p:spPr>
        <p:txBody>
          <a:bodyPr/>
          <a:lstStyle/>
          <a:p>
            <a:r>
              <a:rPr lang="bg-BG" dirty="0" smtClean="0"/>
              <a:t>     -</a:t>
            </a:r>
            <a:r>
              <a:rPr lang="bg-BG" sz="2800" dirty="0" smtClean="0"/>
              <a:t>Започваме </a:t>
            </a:r>
            <a:r>
              <a:rPr lang="bg-BG" sz="2800" dirty="0"/>
              <a:t>с определяне нивото на знания на децата : Познавате ли бобчето? </a:t>
            </a:r>
            <a:br>
              <a:rPr lang="bg-BG" sz="2800" dirty="0"/>
            </a:br>
            <a:r>
              <a:rPr lang="bg-BG" sz="2800" dirty="0"/>
              <a:t>Какво знаете за него? </a:t>
            </a:r>
            <a:br>
              <a:rPr lang="bg-BG" sz="2800" dirty="0"/>
            </a:br>
            <a:r>
              <a:rPr lang="bg-BG" sz="2800" dirty="0"/>
              <a:t>            </a:t>
            </a: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/>
              <a:t> </a:t>
            </a:r>
            <a:r>
              <a:rPr lang="bg-BG" sz="2800" dirty="0" smtClean="0"/>
              <a:t>     -Технологичен </a:t>
            </a:r>
            <a:r>
              <a:rPr lang="bg-BG" sz="2800" dirty="0"/>
              <a:t>етап : </a:t>
            </a:r>
            <a:br>
              <a:rPr lang="bg-BG" sz="2800" dirty="0"/>
            </a:br>
            <a:r>
              <a:rPr lang="bg-BG" sz="2800" dirty="0"/>
              <a:t>С помоща на учителката децата се насочват към същността на проектната дейност. </a:t>
            </a:r>
            <a:br>
              <a:rPr lang="bg-BG" sz="2800" dirty="0"/>
            </a:br>
            <a:r>
              <a:rPr lang="bg-BG" sz="2800" dirty="0" smtClean="0"/>
              <a:t> </a:t>
            </a:r>
            <a:br>
              <a:rPr lang="bg-BG" sz="2800" dirty="0" smtClean="0"/>
            </a:br>
            <a:r>
              <a:rPr lang="bg-BG" sz="2800" dirty="0" smtClean="0"/>
              <a:t>Бобчетата </a:t>
            </a:r>
            <a:r>
              <a:rPr lang="bg-BG" sz="2800" dirty="0"/>
              <a:t>се различават! Но и си приличат! </a:t>
            </a:r>
          </a:p>
        </p:txBody>
      </p:sp>
    </p:spTree>
    <p:extLst>
      <p:ext uri="{BB962C8B-B14F-4D97-AF65-F5344CB8AC3E}">
        <p14:creationId xmlns:p14="http://schemas.microsoft.com/office/powerpoint/2010/main" val="95660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27797"/>
            <a:ext cx="10766260" cy="5527343"/>
          </a:xfrm>
        </p:spPr>
        <p:txBody>
          <a:bodyPr>
            <a:normAutofit/>
          </a:bodyPr>
          <a:lstStyle/>
          <a:p>
            <a:r>
              <a:rPr lang="bg-BG" sz="2800" b="1" dirty="0"/>
              <a:t> </a:t>
            </a:r>
            <a:r>
              <a:rPr lang="bg-BG" sz="2800" b="1" dirty="0" smtClean="0"/>
              <a:t>-Дидактична </a:t>
            </a:r>
            <a:r>
              <a:rPr lang="bg-BG" sz="2800" b="1" dirty="0"/>
              <a:t>игра </a:t>
            </a:r>
            <a:r>
              <a:rPr lang="bg-BG" sz="2800" dirty="0"/>
              <a:t>: </a:t>
            </a:r>
            <a:r>
              <a:rPr lang="bg-BG" sz="2800" i="1" dirty="0"/>
              <a:t>,, Магазин за бобчета‘‘ – за формиране на понятие.  </a:t>
            </a:r>
            <a:br>
              <a:rPr lang="bg-BG" sz="2800" i="1" dirty="0"/>
            </a:br>
            <a:r>
              <a:rPr lang="bg-BG" sz="2800" i="1" dirty="0" smtClean="0"/>
              <a:t/>
            </a:r>
            <a:br>
              <a:rPr lang="bg-BG" sz="2800" i="1" dirty="0" smtClean="0"/>
            </a:br>
            <a:r>
              <a:rPr lang="bg-BG" sz="2800" dirty="0"/>
              <a:t>-</a:t>
            </a:r>
            <a:r>
              <a:rPr lang="bg-BG" sz="2800" b="1" dirty="0" smtClean="0"/>
              <a:t>Заключителен </a:t>
            </a:r>
            <a:r>
              <a:rPr lang="bg-BG" sz="2800" b="1" dirty="0"/>
              <a:t>етап</a:t>
            </a:r>
            <a:r>
              <a:rPr lang="bg-BG" sz="2800" dirty="0"/>
              <a:t>: </a:t>
            </a:r>
            <a:r>
              <a:rPr lang="bg-BG" sz="2800" i="1" dirty="0"/>
              <a:t>изработени  са два свещника от био продукти – бобени шушулки и восъчн пита.  </a:t>
            </a:r>
            <a:r>
              <a:rPr lang="bg-BG" i="1" dirty="0"/>
              <a:t> </a:t>
            </a:r>
            <a:br>
              <a:rPr lang="bg-BG" i="1" dirty="0"/>
            </a:br>
            <a:r>
              <a:rPr lang="bg-BG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615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587" y="685800"/>
            <a:ext cx="7776119" cy="5832090"/>
          </a:xfrm>
        </p:spPr>
      </p:pic>
    </p:spTree>
    <p:extLst>
      <p:ext uri="{BB962C8B-B14F-4D97-AF65-F5344CB8AC3E}">
        <p14:creationId xmlns:p14="http://schemas.microsoft.com/office/powerpoint/2010/main" val="1922613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48" y="685800"/>
            <a:ext cx="7145866" cy="5359400"/>
          </a:xfrm>
        </p:spPr>
      </p:pic>
    </p:spTree>
    <p:extLst>
      <p:ext uri="{BB962C8B-B14F-4D97-AF65-F5344CB8AC3E}">
        <p14:creationId xmlns:p14="http://schemas.microsoft.com/office/powerpoint/2010/main" val="1277643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15" y="685800"/>
            <a:ext cx="7382933" cy="5537200"/>
          </a:xfrm>
        </p:spPr>
      </p:pic>
    </p:spTree>
    <p:extLst>
      <p:ext uri="{BB962C8B-B14F-4D97-AF65-F5344CB8AC3E}">
        <p14:creationId xmlns:p14="http://schemas.microsoft.com/office/powerpoint/2010/main" val="1006315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44" y="685800"/>
            <a:ext cx="6819900" cy="5114925"/>
          </a:xfrm>
        </p:spPr>
      </p:pic>
    </p:spTree>
    <p:extLst>
      <p:ext uri="{BB962C8B-B14F-4D97-AF65-F5344CB8AC3E}">
        <p14:creationId xmlns:p14="http://schemas.microsoft.com/office/powerpoint/2010/main" val="665859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09" y="713094"/>
            <a:ext cx="7365240" cy="5523931"/>
          </a:xfrm>
        </p:spPr>
      </p:pic>
    </p:spTree>
    <p:extLst>
      <p:ext uri="{BB962C8B-B14F-4D97-AF65-F5344CB8AC3E}">
        <p14:creationId xmlns:p14="http://schemas.microsoft.com/office/powerpoint/2010/main" val="373407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06" y="685800"/>
            <a:ext cx="7493000" cy="5619750"/>
          </a:xfrm>
        </p:spPr>
      </p:pic>
    </p:spTree>
    <p:extLst>
      <p:ext uri="{BB962C8B-B14F-4D97-AF65-F5344CB8AC3E}">
        <p14:creationId xmlns:p14="http://schemas.microsoft.com/office/powerpoint/2010/main" val="1987893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9" y="672152"/>
            <a:ext cx="7274256" cy="5455693"/>
          </a:xfrm>
        </p:spPr>
      </p:pic>
    </p:spTree>
    <p:extLst>
      <p:ext uri="{BB962C8B-B14F-4D97-AF65-F5344CB8AC3E}">
        <p14:creationId xmlns:p14="http://schemas.microsoft.com/office/powerpoint/2010/main" val="82425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056" y="685800"/>
            <a:ext cx="7346950" cy="5510213"/>
          </a:xfrm>
        </p:spPr>
      </p:pic>
    </p:spTree>
    <p:extLst>
      <p:ext uri="{BB962C8B-B14F-4D97-AF65-F5344CB8AC3E}">
        <p14:creationId xmlns:p14="http://schemas.microsoft.com/office/powerpoint/2010/main" val="168243903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91</TotalTime>
  <Words>70</Words>
  <Application>Microsoft Office PowerPoint</Application>
  <PresentationFormat>Widescreen</PresentationFormat>
  <Paragraphs>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Century Gothic</vt:lpstr>
      <vt:lpstr>Wingdings 3</vt:lpstr>
      <vt:lpstr>Slice</vt:lpstr>
      <vt:lpstr>Проект : ,, Бобови и зърнени култури ‘‘                                                                    1а група </vt:lpstr>
      <vt:lpstr>  1.Хипотеза:    Какво знаем за бобчето и какво още можем да научим за него? </vt:lpstr>
      <vt:lpstr>                 2.Вид на проекта:                                                       -Творчески;                            -Игрови;                            -Краткосрочен.  </vt:lpstr>
      <vt:lpstr>              3.Участници:      - Учители, деца и родители.                  4.Цел на проекта:  -Обогатяване опита на децата при         работа с природни материали    (работа с бобови шушулки и бобчета).  </vt:lpstr>
      <vt:lpstr>                       5.Задачи:   -Даване на елементарни знания за бобовите култури;    -Възпитаване на уважение към храната, да се цени и да не се разхищава.     </vt:lpstr>
      <vt:lpstr>6.План за работа с родители в допълнителни форми       - Наблюдения и присъствия на родителите;         -Подготвителен етап – родителите ни снабдиха с необходимите за проекта материали;       -Организационен етап – определяне нивото на знания;     - Работата на родителите в проекта -  как ще се включат и в какви роли ще участват;  </vt:lpstr>
      <vt:lpstr>Резултат: децата получиха знания за боба и научиха кратко стихче за бобената шушулка.            ,,Бобена шушулка‘‘             Бобче до бобче           в тясно гардеробче       Става бобена шушулка.  </vt:lpstr>
      <vt:lpstr>     -Започваме с определяне нивото на знания на децата : Познавате ли бобчето?  Какво знаете за него?                     -Технологичен етап :  С помоща на учителката децата се насочват към същността на проектната дейност.    Бобчетата се различават! Но и си приличат! </vt:lpstr>
      <vt:lpstr> -Дидактична игра : ,, Магазин за бобчета‘‘ – за формиране на понятие.    -Заключителен етап: изработени  са два свещника от био продукти – бобени шушулки и восъчн пита.   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Margaritka 2</dc:creator>
  <cp:lastModifiedBy>P Liuckanova-Boss</cp:lastModifiedBy>
  <cp:revision>22</cp:revision>
  <dcterms:created xsi:type="dcterms:W3CDTF">2017-09-27T15:46:19Z</dcterms:created>
  <dcterms:modified xsi:type="dcterms:W3CDTF">2017-11-09T08:56:30Z</dcterms:modified>
</cp:coreProperties>
</file>