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t>9.11.2017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bg/url?sa=i&amp;rct=j&amp;q=&amp;esrc=s&amp;source=images&amp;cd=&amp;cad=rja&amp;uact=8&amp;ved=0ahUKEwjBxMPVtazXAhVGPxQKHX0qCq0QjRwIBw&amp;url=http://roditel.bg/kak-da-si-napravim-domashen-plastilin/&amp;psig=AOvVaw1ms5Qnl_U_SWexMOYrtp7e&amp;ust=1510142569616572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5" Type="http://schemas.openxmlformats.org/officeDocument/2006/relationships/hyperlink" Target="https://www.google.bg/url?sa=i&amp;rct=j&amp;q=&amp;esrc=s&amp;source=images&amp;cd=&amp;cad=rja&amp;uact=8&amp;ved=0ahUKEwiZg_-Qt6zXAhUMQBQKHcf5B9gQjRwIBw&amp;url=https://www.dreamstime.com/royalty-free-stock-photography-solitary-man-hooded-stands-near-old-wall-image32268937&amp;psig=AOvVaw0N5Wkjxo6WKyaeBTchZ2_C&amp;ust=1510138612744675" TargetMode="Externa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1470025"/>
          </a:xfrm>
        </p:spPr>
        <p:txBody>
          <a:bodyPr>
            <a:noAutofit/>
          </a:bodyPr>
          <a:lstStyle/>
          <a:p>
            <a:r>
              <a:rPr lang="ru-RU" b="1" i="1" dirty="0">
                <a:solidFill>
                  <a:schemeClr val="accent2"/>
                </a:solidFill>
              </a:rPr>
              <a:t>Проект  </a:t>
            </a:r>
            <a:r>
              <a:rPr lang="ru-RU" b="1" i="1" dirty="0" smtClean="0">
                <a:solidFill>
                  <a:schemeClr val="accent2"/>
                </a:solidFill>
              </a:rPr>
              <a:t/>
            </a:r>
            <a:br>
              <a:rPr lang="ru-RU" b="1" i="1" dirty="0" smtClean="0">
                <a:solidFill>
                  <a:schemeClr val="accent2"/>
                </a:solidFill>
              </a:rPr>
            </a:br>
            <a:r>
              <a:rPr lang="ru-RU" b="1" i="1" dirty="0" smtClean="0">
                <a:solidFill>
                  <a:schemeClr val="accent2"/>
                </a:solidFill>
              </a:rPr>
              <a:t>„</a:t>
            </a:r>
            <a:r>
              <a:rPr lang="ru-RU" b="1" i="1" dirty="0" err="1">
                <a:solidFill>
                  <a:schemeClr val="accent2"/>
                </a:solidFill>
              </a:rPr>
              <a:t>Бобче</a:t>
            </a:r>
            <a:r>
              <a:rPr lang="ru-RU" b="1" i="1" dirty="0">
                <a:solidFill>
                  <a:schemeClr val="accent2"/>
                </a:solidFill>
              </a:rPr>
              <a:t> залепи и </a:t>
            </a:r>
            <a:r>
              <a:rPr lang="ru-RU" b="1" i="1" dirty="0" err="1">
                <a:solidFill>
                  <a:schemeClr val="accent2"/>
                </a:solidFill>
              </a:rPr>
              <a:t>листенце</a:t>
            </a:r>
            <a:r>
              <a:rPr lang="ru-RU" b="1" i="1" dirty="0">
                <a:solidFill>
                  <a:schemeClr val="accent2"/>
                </a:solidFill>
              </a:rPr>
              <a:t> </a:t>
            </a:r>
            <a:r>
              <a:rPr lang="ru-RU" b="1" i="1" dirty="0" err="1">
                <a:solidFill>
                  <a:schemeClr val="accent2"/>
                </a:solidFill>
              </a:rPr>
              <a:t>направи</a:t>
            </a:r>
            <a:r>
              <a:rPr lang="ru-RU" b="1" i="1" dirty="0">
                <a:solidFill>
                  <a:schemeClr val="accent2"/>
                </a:solidFill>
              </a:rPr>
              <a:t>”</a:t>
            </a:r>
            <a:endParaRPr lang="bg-BG" b="1" i="1" dirty="0">
              <a:solidFill>
                <a:schemeClr val="accent2"/>
              </a:solidFill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403648" y="2708920"/>
            <a:ext cx="6400800" cy="1752600"/>
          </a:xfrm>
        </p:spPr>
        <p:txBody>
          <a:bodyPr/>
          <a:lstStyle/>
          <a:p>
            <a:r>
              <a:rPr lang="ru-RU" b="1" dirty="0"/>
              <a:t>I б  </a:t>
            </a:r>
            <a:r>
              <a:rPr lang="ru-RU" b="1" dirty="0" err="1"/>
              <a:t>група</a:t>
            </a:r>
            <a:r>
              <a:rPr lang="ru-RU" b="1" dirty="0"/>
              <a:t> „Приятели </a:t>
            </a:r>
            <a:r>
              <a:rPr lang="ru-RU" b="1" dirty="0" err="1"/>
              <a:t>добри</a:t>
            </a:r>
            <a:r>
              <a:rPr lang="ru-RU" b="1" dirty="0"/>
              <a:t>”</a:t>
            </a:r>
            <a:endParaRPr lang="bg-BG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05064"/>
            <a:ext cx="3804790" cy="2499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114329"/>
            <a:ext cx="4139952" cy="2328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8551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16839"/>
            <a:ext cx="4013359" cy="2913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179512" y="188640"/>
            <a:ext cx="489654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 smtClean="0">
                <a:solidFill>
                  <a:schemeClr val="accent2"/>
                </a:solidFill>
              </a:rPr>
              <a:t>Актуалност</a:t>
            </a:r>
            <a:r>
              <a:rPr lang="ru-RU" sz="3200" b="1" dirty="0">
                <a:solidFill>
                  <a:schemeClr val="accent2"/>
                </a:solidFill>
              </a:rPr>
              <a:t>: </a:t>
            </a:r>
            <a:endParaRPr lang="ru-RU" sz="3200" b="1" dirty="0" smtClean="0">
              <a:solidFill>
                <a:schemeClr val="accent2"/>
              </a:solidFill>
            </a:endParaRPr>
          </a:p>
          <a:p>
            <a:r>
              <a:rPr lang="ru-RU" sz="4000" b="1" dirty="0" smtClean="0"/>
              <a:t> </a:t>
            </a:r>
          </a:p>
          <a:p>
            <a:r>
              <a:rPr lang="ru-RU" sz="3200" b="1" dirty="0" smtClean="0"/>
              <a:t>Проекта се </a:t>
            </a:r>
            <a:r>
              <a:rPr lang="ru-RU" sz="3200" b="1" dirty="0" err="1"/>
              <a:t>планира</a:t>
            </a:r>
            <a:r>
              <a:rPr lang="ru-RU" sz="3200" b="1" dirty="0"/>
              <a:t> </a:t>
            </a:r>
            <a:r>
              <a:rPr lang="ru-RU" sz="3200" b="1" dirty="0" err="1"/>
              <a:t>провокиран</a:t>
            </a:r>
            <a:r>
              <a:rPr lang="ru-RU" sz="3200" b="1" dirty="0"/>
              <a:t>  от </a:t>
            </a:r>
            <a:r>
              <a:rPr lang="ru-RU" sz="3200" b="1" dirty="0" err="1"/>
              <a:t>международния</a:t>
            </a:r>
            <a:r>
              <a:rPr lang="ru-RU" sz="3200" b="1" dirty="0"/>
              <a:t> </a:t>
            </a:r>
            <a:r>
              <a:rPr lang="ru-RU" sz="3200" b="1" dirty="0" err="1"/>
              <a:t>ден</a:t>
            </a:r>
            <a:r>
              <a:rPr lang="ru-RU" sz="3200" b="1" dirty="0"/>
              <a:t> на </a:t>
            </a:r>
            <a:r>
              <a:rPr lang="ru-RU" sz="3200" b="1" dirty="0" err="1"/>
              <a:t>храната</a:t>
            </a:r>
            <a:r>
              <a:rPr lang="ru-RU" sz="3200" b="1" dirty="0"/>
              <a:t> – 16.10. </a:t>
            </a:r>
            <a:endParaRPr lang="bg-BG" sz="3200" b="1" dirty="0"/>
          </a:p>
        </p:txBody>
      </p:sp>
      <p:sp>
        <p:nvSpPr>
          <p:cNvPr id="5" name="Правоъгълник 4"/>
          <p:cNvSpPr/>
          <p:nvPr/>
        </p:nvSpPr>
        <p:spPr>
          <a:xfrm>
            <a:off x="179512" y="3573016"/>
            <a:ext cx="4392488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accent2"/>
                </a:solidFill>
              </a:rPr>
              <a:t>Цел</a:t>
            </a:r>
            <a:r>
              <a:rPr lang="ru-RU" sz="3600" b="1" dirty="0">
                <a:solidFill>
                  <a:schemeClr val="accent2"/>
                </a:solidFill>
              </a:rPr>
              <a:t>:</a:t>
            </a:r>
            <a:r>
              <a:rPr lang="ru-RU" sz="1400" dirty="0"/>
              <a:t> </a:t>
            </a:r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r>
              <a:rPr lang="ru-RU" sz="3600" b="1" dirty="0" smtClean="0"/>
              <a:t>Уважение </a:t>
            </a:r>
            <a:r>
              <a:rPr lang="ru-RU" sz="3600" b="1" dirty="0"/>
              <a:t>и </a:t>
            </a:r>
            <a:r>
              <a:rPr lang="ru-RU" sz="3600" b="1" dirty="0" err="1"/>
              <a:t>ценене</a:t>
            </a:r>
            <a:r>
              <a:rPr lang="ru-RU" sz="3600" b="1" dirty="0"/>
              <a:t> </a:t>
            </a:r>
            <a:r>
              <a:rPr lang="ru-RU" sz="3600" b="1" dirty="0" smtClean="0"/>
              <a:t>на </a:t>
            </a:r>
            <a:r>
              <a:rPr lang="ru-RU" sz="3600" b="1" dirty="0" err="1" smtClean="0"/>
              <a:t>храната</a:t>
            </a:r>
            <a:r>
              <a:rPr lang="ru-RU" sz="3600" b="1" dirty="0"/>
              <a:t>.</a:t>
            </a:r>
            <a:endParaRPr lang="bg-BG" sz="3600" b="1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164" y="4005064"/>
            <a:ext cx="3813863" cy="2496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5391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683568" y="436677"/>
            <a:ext cx="741682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chemeClr val="accent2"/>
                </a:solidFill>
              </a:rPr>
              <a:t>Задачи за </a:t>
            </a:r>
            <a:r>
              <a:rPr lang="ru-RU" sz="4400" b="1" dirty="0" err="1">
                <a:solidFill>
                  <a:schemeClr val="accent2"/>
                </a:solidFill>
              </a:rPr>
              <a:t>реализиране</a:t>
            </a:r>
            <a:r>
              <a:rPr lang="ru-RU" sz="4400" b="1" dirty="0">
                <a:solidFill>
                  <a:schemeClr val="accent2"/>
                </a:solidFill>
              </a:rPr>
              <a:t> на </a:t>
            </a:r>
            <a:r>
              <a:rPr lang="ru-RU" sz="4400" b="1" dirty="0" err="1">
                <a:solidFill>
                  <a:schemeClr val="accent2"/>
                </a:solidFill>
              </a:rPr>
              <a:t>целта</a:t>
            </a:r>
            <a:r>
              <a:rPr lang="ru-RU" sz="4400" b="1" dirty="0">
                <a:solidFill>
                  <a:schemeClr val="accent2"/>
                </a:solidFill>
              </a:rPr>
              <a:t>:  </a:t>
            </a:r>
            <a:endParaRPr lang="ru-RU" sz="4400" b="1" dirty="0" smtClean="0">
              <a:solidFill>
                <a:schemeClr val="accent2"/>
              </a:solidFill>
            </a:endParaRPr>
          </a:p>
          <a:p>
            <a:endParaRPr lang="ru-RU" sz="4400" dirty="0"/>
          </a:p>
          <a:p>
            <a:r>
              <a:rPr lang="ru-RU" sz="4400" b="1" dirty="0" err="1" smtClean="0"/>
              <a:t>Запознаване</a:t>
            </a:r>
            <a:r>
              <a:rPr lang="ru-RU" sz="4400" b="1" dirty="0" smtClean="0"/>
              <a:t> </a:t>
            </a:r>
            <a:r>
              <a:rPr lang="ru-RU" sz="4400" b="1" dirty="0"/>
              <a:t>с </a:t>
            </a:r>
            <a:r>
              <a:rPr lang="ru-RU" sz="4400" b="1" dirty="0" err="1"/>
              <a:t>бобовата</a:t>
            </a:r>
            <a:r>
              <a:rPr lang="ru-RU" sz="4400" b="1" dirty="0"/>
              <a:t> </a:t>
            </a:r>
            <a:r>
              <a:rPr lang="ru-RU" sz="4400" b="1" dirty="0" err="1"/>
              <a:t>култура</a:t>
            </a:r>
            <a:r>
              <a:rPr lang="ru-RU" sz="4400" b="1" dirty="0"/>
              <a:t> </a:t>
            </a:r>
            <a:r>
              <a:rPr lang="ru-RU" sz="4400" b="1" dirty="0" err="1"/>
              <a:t>като</a:t>
            </a:r>
            <a:r>
              <a:rPr lang="ru-RU" sz="4400" b="1" dirty="0"/>
              <a:t> </a:t>
            </a:r>
            <a:r>
              <a:rPr lang="ru-RU" sz="4400" b="1" dirty="0" err="1"/>
              <a:t>храна</a:t>
            </a:r>
            <a:r>
              <a:rPr lang="ru-RU" sz="4400" b="1" dirty="0"/>
              <a:t> за </a:t>
            </a:r>
            <a:r>
              <a:rPr lang="ru-RU" sz="4400" b="1" dirty="0" err="1"/>
              <a:t>хората</a:t>
            </a:r>
            <a:r>
              <a:rPr lang="ru-RU" sz="4400" b="1" dirty="0"/>
              <a:t>.</a:t>
            </a:r>
            <a:endParaRPr lang="bg-BG" sz="4400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933056"/>
            <a:ext cx="4621696" cy="269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2784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323528" y="188640"/>
            <a:ext cx="4608512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accent2"/>
                </a:solidFill>
              </a:rPr>
              <a:t>Тип на проекта</a:t>
            </a:r>
            <a:r>
              <a:rPr lang="ru-RU" sz="3200" b="1" dirty="0" smtClean="0">
                <a:solidFill>
                  <a:schemeClr val="accent2"/>
                </a:solidFill>
              </a:rPr>
              <a:t>: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sz="3200" b="1" dirty="0"/>
              <a:t>Творчески проект . По </a:t>
            </a:r>
            <a:r>
              <a:rPr lang="ru-RU" sz="3200" b="1" dirty="0" err="1"/>
              <a:t>своята</a:t>
            </a:r>
            <a:r>
              <a:rPr lang="ru-RU" sz="3200" b="1" dirty="0"/>
              <a:t> </a:t>
            </a:r>
            <a:r>
              <a:rPr lang="ru-RU" sz="3200" b="1" dirty="0" err="1"/>
              <a:t>продължителност</a:t>
            </a:r>
            <a:r>
              <a:rPr lang="ru-RU" sz="3200" b="1" dirty="0"/>
              <a:t> е </a:t>
            </a:r>
            <a:r>
              <a:rPr lang="ru-RU" sz="3200" b="1" dirty="0" err="1"/>
              <a:t>едноседмичен</a:t>
            </a:r>
            <a:r>
              <a:rPr lang="ru-RU" sz="3200" b="1" dirty="0"/>
              <a:t> , а </a:t>
            </a:r>
            <a:r>
              <a:rPr lang="ru-RU" sz="3200" b="1" dirty="0" err="1"/>
              <a:t>според</a:t>
            </a:r>
            <a:r>
              <a:rPr lang="ru-RU" sz="3200" b="1" dirty="0"/>
              <a:t> </a:t>
            </a:r>
            <a:r>
              <a:rPr lang="ru-RU" sz="3200" b="1" dirty="0" err="1"/>
              <a:t>интеграцията</a:t>
            </a:r>
            <a:r>
              <a:rPr lang="ru-RU" sz="3200" b="1" dirty="0"/>
              <a:t> на знания е по </a:t>
            </a:r>
            <a:r>
              <a:rPr lang="ru-RU" sz="3200" b="1" dirty="0" err="1"/>
              <a:t>една</a:t>
            </a:r>
            <a:r>
              <a:rPr lang="ru-RU" sz="3200" b="1" dirty="0"/>
              <a:t> тема от </a:t>
            </a:r>
            <a:r>
              <a:rPr lang="ru-RU" sz="3200" b="1" dirty="0" err="1"/>
              <a:t>няколко</a:t>
            </a:r>
            <a:r>
              <a:rPr lang="ru-RU" sz="3200" b="1" dirty="0"/>
              <a:t> ОН. </a:t>
            </a:r>
            <a:endParaRPr lang="bg-BG" sz="4400" b="1" dirty="0"/>
          </a:p>
        </p:txBody>
      </p:sp>
      <p:sp>
        <p:nvSpPr>
          <p:cNvPr id="3" name="Правоъгълник 2"/>
          <p:cNvSpPr/>
          <p:nvPr/>
        </p:nvSpPr>
        <p:spPr>
          <a:xfrm>
            <a:off x="467544" y="4784077"/>
            <a:ext cx="7704856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 smtClean="0">
                <a:solidFill>
                  <a:schemeClr val="accent2"/>
                </a:solidFill>
              </a:rPr>
              <a:t>Участници</a:t>
            </a:r>
            <a:r>
              <a:rPr lang="ru-RU" sz="3200" b="1" dirty="0" smtClean="0">
                <a:solidFill>
                  <a:schemeClr val="accent2"/>
                </a:solidFill>
              </a:rPr>
              <a:t> </a:t>
            </a:r>
            <a:r>
              <a:rPr lang="ru-RU" sz="1600" dirty="0">
                <a:solidFill>
                  <a:schemeClr val="accent2"/>
                </a:solidFill>
              </a:rPr>
              <a:t>: </a:t>
            </a:r>
            <a:endParaRPr lang="ru-RU" sz="1600" dirty="0" smtClean="0">
              <a:solidFill>
                <a:schemeClr val="accent2"/>
              </a:solidFill>
            </a:endParaRPr>
          </a:p>
          <a:p>
            <a:endParaRPr lang="ru-RU" sz="1600" dirty="0"/>
          </a:p>
          <a:p>
            <a:r>
              <a:rPr lang="ru-RU" sz="3200" b="1" dirty="0" smtClean="0"/>
              <a:t>В </a:t>
            </a:r>
            <a:r>
              <a:rPr lang="ru-RU" sz="3200" b="1" dirty="0"/>
              <a:t>проекта </a:t>
            </a:r>
            <a:r>
              <a:rPr lang="ru-RU" sz="3200" b="1" dirty="0" err="1"/>
              <a:t>участват</a:t>
            </a:r>
            <a:r>
              <a:rPr lang="ru-RU" sz="3200" b="1" dirty="0"/>
              <a:t> </a:t>
            </a:r>
            <a:r>
              <a:rPr lang="ru-RU" sz="3200" b="1" dirty="0" err="1"/>
              <a:t>децата</a:t>
            </a:r>
            <a:r>
              <a:rPr lang="ru-RU" sz="3200" b="1" dirty="0"/>
              <a:t> от I-б </a:t>
            </a:r>
            <a:r>
              <a:rPr lang="ru-RU" sz="3200" b="1" dirty="0" err="1"/>
              <a:t>заедно</a:t>
            </a:r>
            <a:r>
              <a:rPr lang="ru-RU" sz="3200" b="1" dirty="0"/>
              <a:t> </a:t>
            </a:r>
            <a:r>
              <a:rPr lang="ru-RU" sz="3200" b="1" dirty="0" err="1"/>
              <a:t>със</a:t>
            </a:r>
            <a:r>
              <a:rPr lang="ru-RU" sz="3200" b="1" dirty="0"/>
              <a:t> </a:t>
            </a:r>
            <a:r>
              <a:rPr lang="ru-RU" sz="3200" b="1" dirty="0" err="1"/>
              <a:t>своите</a:t>
            </a:r>
            <a:r>
              <a:rPr lang="ru-RU" sz="3200" b="1" dirty="0"/>
              <a:t> родители и учители</a:t>
            </a:r>
            <a:r>
              <a:rPr lang="ru-RU" sz="3600" dirty="0"/>
              <a:t>.</a:t>
            </a:r>
            <a:endParaRPr lang="bg-BG" sz="3600" dirty="0"/>
          </a:p>
        </p:txBody>
      </p:sp>
      <p:pic>
        <p:nvPicPr>
          <p:cNvPr id="5122" name="Picture 2" descr="D:\Атанасова\1 Б група\СНИМКИ ПРОЕКТ\20171011_1719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88640"/>
            <a:ext cx="3888432" cy="218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Атанасова\1 Б група\СНИМКИ ПРОЕКТ\20171011_1718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39" y="2708920"/>
            <a:ext cx="4020289" cy="226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40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/>
          <p:cNvSpPr/>
          <p:nvPr/>
        </p:nvSpPr>
        <p:spPr>
          <a:xfrm>
            <a:off x="251520" y="404664"/>
            <a:ext cx="5904656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/>
              <a:t>Етапи</a:t>
            </a:r>
            <a:r>
              <a:rPr lang="ru-RU" sz="2400" b="1" dirty="0"/>
              <a:t> на </a:t>
            </a:r>
            <a:r>
              <a:rPr lang="ru-RU" sz="2400" b="1" dirty="0" err="1"/>
              <a:t>реализиране</a:t>
            </a:r>
            <a:r>
              <a:rPr lang="ru-RU" sz="2400" b="1" dirty="0"/>
              <a:t> на проекта</a:t>
            </a:r>
            <a:r>
              <a:rPr lang="ru-RU" sz="2400" b="1" dirty="0" smtClean="0"/>
              <a:t>:</a:t>
            </a:r>
          </a:p>
          <a:p>
            <a:endParaRPr lang="ru-RU" sz="2400" b="1" dirty="0"/>
          </a:p>
          <a:p>
            <a:pPr marL="285750" indent="-285750">
              <a:buFontTx/>
              <a:buChar char="-"/>
            </a:pPr>
            <a:r>
              <a:rPr lang="ru-RU" sz="2000" b="1" dirty="0" err="1" smtClean="0"/>
              <a:t>Организационен</a:t>
            </a:r>
            <a:r>
              <a:rPr lang="ru-RU" sz="2000" b="1" dirty="0" smtClean="0"/>
              <a:t> </a:t>
            </a:r>
            <a:r>
              <a:rPr lang="ru-RU" sz="2000" b="1" dirty="0"/>
              <a:t>: </a:t>
            </a:r>
            <a:endParaRPr lang="ru-RU" sz="2000" b="1" dirty="0" smtClean="0"/>
          </a:p>
          <a:p>
            <a:r>
              <a:rPr lang="ru-RU" sz="2000" dirty="0" smtClean="0"/>
              <a:t>Информиране </a:t>
            </a:r>
            <a:r>
              <a:rPr lang="ru-RU" sz="2000" dirty="0"/>
              <a:t>на родителите за предстоящия проект</a:t>
            </a:r>
            <a:r>
              <a:rPr lang="ru-RU" sz="2000" dirty="0" smtClean="0"/>
              <a:t>.</a:t>
            </a:r>
            <a:r>
              <a:rPr lang="en-US" sz="2000" dirty="0" smtClean="0"/>
              <a:t> </a:t>
            </a:r>
            <a:r>
              <a:rPr lang="ru-RU" sz="2000" dirty="0" smtClean="0"/>
              <a:t>Децата </a:t>
            </a:r>
            <a:r>
              <a:rPr lang="ru-RU" sz="2000" dirty="0"/>
              <a:t>също се запознават с предстоящия проект,като се провокират с подходящите </a:t>
            </a:r>
            <a:r>
              <a:rPr lang="ru-RU" sz="2000" dirty="0" smtClean="0"/>
              <a:t>въпроси.</a:t>
            </a:r>
            <a:r>
              <a:rPr lang="en-US" sz="2000" dirty="0" smtClean="0"/>
              <a:t> </a:t>
            </a:r>
            <a:r>
              <a:rPr lang="ru-RU" sz="2000" dirty="0" smtClean="0"/>
              <a:t>Подготовката </a:t>
            </a:r>
            <a:r>
              <a:rPr lang="ru-RU" sz="2000" dirty="0"/>
              <a:t>на учителите е свързана с планиране на дейностите на децата по проекта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b="1" dirty="0"/>
              <a:t>-Оперативен: </a:t>
            </a:r>
            <a:endParaRPr lang="ru-RU" sz="2000" b="1" dirty="0" smtClean="0"/>
          </a:p>
          <a:p>
            <a:r>
              <a:rPr lang="ru-RU" sz="2000" dirty="0" smtClean="0"/>
              <a:t>Това </a:t>
            </a:r>
            <a:r>
              <a:rPr lang="ru-RU" sz="2000" dirty="0"/>
              <a:t>е същинския </a:t>
            </a:r>
            <a:r>
              <a:rPr lang="ru-RU" sz="2000" dirty="0" smtClean="0"/>
              <a:t>етап</a:t>
            </a:r>
            <a:r>
              <a:rPr lang="bg-BG" sz="2000" dirty="0"/>
              <a:t>,</a:t>
            </a:r>
            <a:r>
              <a:rPr lang="ru-RU" sz="2000" dirty="0" smtClean="0"/>
              <a:t>  </a:t>
            </a:r>
            <a:r>
              <a:rPr lang="ru-RU" sz="2000" dirty="0"/>
              <a:t>в който родители гостуват на групата и заедно със своите деца изработват есенни листенца с помощта на домашен пластелин и оцветени бобови култури</a:t>
            </a:r>
            <a:r>
              <a:rPr lang="ru-RU" dirty="0" smtClean="0"/>
              <a:t>.</a:t>
            </a:r>
          </a:p>
          <a:p>
            <a:endParaRPr lang="ru-RU" sz="2000" b="1" dirty="0"/>
          </a:p>
          <a:p>
            <a:r>
              <a:rPr lang="ru-RU" sz="2000" b="1" dirty="0"/>
              <a:t> -Продуктивен:  </a:t>
            </a:r>
            <a:endParaRPr lang="ru-RU" sz="2000" b="1" dirty="0" smtClean="0"/>
          </a:p>
          <a:p>
            <a:r>
              <a:rPr lang="ru-RU" sz="2000" dirty="0" err="1" smtClean="0"/>
              <a:t>Изработване</a:t>
            </a:r>
            <a:r>
              <a:rPr lang="ru-RU" sz="2000" dirty="0" smtClean="0"/>
              <a:t> </a:t>
            </a:r>
            <a:r>
              <a:rPr lang="ru-RU" sz="2000" dirty="0"/>
              <a:t>на </a:t>
            </a:r>
            <a:r>
              <a:rPr lang="ru-RU" sz="2000" dirty="0" err="1"/>
              <a:t>есенно</a:t>
            </a:r>
            <a:r>
              <a:rPr lang="ru-RU" sz="2000" dirty="0"/>
              <a:t> </a:t>
            </a:r>
            <a:r>
              <a:rPr lang="ru-RU" sz="2000" dirty="0" err="1"/>
              <a:t>дърво</a:t>
            </a:r>
            <a:r>
              <a:rPr lang="ru-RU" sz="2000" dirty="0"/>
              <a:t>, на </a:t>
            </a:r>
            <a:r>
              <a:rPr lang="ru-RU" sz="2000" dirty="0" err="1"/>
              <a:t>което</a:t>
            </a:r>
            <a:r>
              <a:rPr lang="ru-RU" sz="2000" dirty="0"/>
              <a:t> </a:t>
            </a:r>
            <a:r>
              <a:rPr lang="ru-RU" sz="2000" dirty="0" err="1"/>
              <a:t>ще</a:t>
            </a:r>
            <a:r>
              <a:rPr lang="ru-RU" sz="2000" dirty="0"/>
              <a:t> се залепят </a:t>
            </a:r>
            <a:r>
              <a:rPr lang="ru-RU" sz="2000" dirty="0" err="1"/>
              <a:t>есенните</a:t>
            </a:r>
            <a:r>
              <a:rPr lang="ru-RU" sz="2000" dirty="0"/>
              <a:t> </a:t>
            </a:r>
            <a:r>
              <a:rPr lang="ru-RU" sz="2000" dirty="0" err="1"/>
              <a:t>листенца</a:t>
            </a:r>
            <a:r>
              <a:rPr lang="ru-RU" dirty="0"/>
              <a:t>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120" y="833015"/>
            <a:ext cx="2694296" cy="489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7191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366079" y="332656"/>
            <a:ext cx="39763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3200" b="1" dirty="0" smtClean="0">
                <a:solidFill>
                  <a:schemeClr val="accent2"/>
                </a:solidFill>
              </a:rPr>
              <a:t>Образователен </a:t>
            </a:r>
            <a:r>
              <a:rPr lang="bg-BG" sz="3200" b="1" dirty="0">
                <a:solidFill>
                  <a:schemeClr val="accent2"/>
                </a:solidFill>
              </a:rPr>
              <a:t>план: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4228213"/>
              </p:ext>
            </p:extLst>
          </p:nvPr>
        </p:nvGraphicFramePr>
        <p:xfrm>
          <a:off x="1331640" y="1196752"/>
          <a:ext cx="6840760" cy="5175866"/>
        </p:xfrm>
        <a:graphic>
          <a:graphicData uri="http://schemas.openxmlformats.org/drawingml/2006/table">
            <a:tbl>
              <a:tblPr firstRow="1" firstCol="1" bandRow="1"/>
              <a:tblGrid>
                <a:gridCol w="23918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8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14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Образователни направления</a:t>
                      </a:r>
                      <a:endParaRPr lang="bg-BG" sz="1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Вид на детската дейност:образователни ситуации,игри,допълнителни дейности и др.</a:t>
                      </a:r>
                      <a:endParaRPr lang="bg-BG" sz="1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67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B05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Околен свят</a:t>
                      </a:r>
                      <a:endParaRPr lang="bg-BG" sz="1200" dirty="0">
                        <a:solidFill>
                          <a:srgbClr val="00B05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„Какво да сготвя с боб?“ - беседа</a:t>
                      </a:r>
                      <a:endParaRPr lang="bg-BG" sz="12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25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B05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Български език и литература</a:t>
                      </a:r>
                      <a:endParaRPr lang="bg-BG" sz="1200" dirty="0">
                        <a:solidFill>
                          <a:srgbClr val="00B05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Приказка „Задави се Петльо с бобово зърно“</a:t>
                      </a:r>
                      <a:endParaRPr lang="bg-BG" sz="12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25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B05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Математика</a:t>
                      </a:r>
                      <a:endParaRPr lang="bg-BG" sz="1200" dirty="0">
                        <a:solidFill>
                          <a:srgbClr val="00B05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ДИ: „Едно и много“</a:t>
                      </a:r>
                      <a:endParaRPr lang="bg-BG" sz="12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„Да поиграем с цветовете“</a:t>
                      </a:r>
                      <a:endParaRPr lang="bg-BG" sz="12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325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00B05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Изобразително изкуство</a:t>
                      </a:r>
                      <a:endParaRPr lang="bg-BG" sz="1200" dirty="0">
                        <a:solidFill>
                          <a:srgbClr val="00B05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Есенно дърво</a:t>
                      </a:r>
                      <a:endParaRPr lang="bg-BG" sz="12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2465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899592" y="332656"/>
            <a:ext cx="59893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accent2"/>
                </a:solidFill>
              </a:rPr>
              <a:t>Реализация на </a:t>
            </a:r>
            <a:r>
              <a:rPr lang="ru-RU" sz="2800" b="1" dirty="0" err="1">
                <a:solidFill>
                  <a:schemeClr val="accent2"/>
                </a:solidFill>
              </a:rPr>
              <a:t>дейностите</a:t>
            </a:r>
            <a:r>
              <a:rPr lang="ru-RU" sz="2800" b="1" dirty="0">
                <a:solidFill>
                  <a:schemeClr val="accent2"/>
                </a:solidFill>
              </a:rPr>
              <a:t> по </a:t>
            </a:r>
            <a:r>
              <a:rPr lang="ru-RU" sz="2800" b="1" dirty="0" err="1">
                <a:solidFill>
                  <a:schemeClr val="accent2"/>
                </a:solidFill>
              </a:rPr>
              <a:t>време</a:t>
            </a:r>
            <a:r>
              <a:rPr lang="ru-RU" sz="2800" b="1" dirty="0">
                <a:solidFill>
                  <a:schemeClr val="accent2"/>
                </a:solidFill>
              </a:rPr>
              <a:t>:</a:t>
            </a:r>
            <a:endParaRPr lang="bg-BG" sz="2800" b="1" dirty="0">
              <a:solidFill>
                <a:schemeClr val="accent2"/>
              </a:solidFill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539552" y="1340768"/>
            <a:ext cx="43924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09.10.2017г.  – </a:t>
            </a:r>
            <a:r>
              <a:rPr lang="ru-RU" sz="2000" dirty="0" err="1" smtClean="0"/>
              <a:t>Каква</a:t>
            </a:r>
            <a:r>
              <a:rPr lang="ru-RU" sz="2000" dirty="0" smtClean="0"/>
              <a:t> </a:t>
            </a:r>
            <a:r>
              <a:rPr lang="ru-RU" sz="2000" dirty="0" err="1" smtClean="0"/>
              <a:t>храна</a:t>
            </a:r>
            <a:r>
              <a:rPr lang="ru-RU" sz="2000" dirty="0" smtClean="0"/>
              <a:t> се </a:t>
            </a:r>
            <a:r>
              <a:rPr lang="ru-RU" sz="2000" dirty="0" err="1" smtClean="0"/>
              <a:t>приготвя</a:t>
            </a:r>
            <a:r>
              <a:rPr lang="ru-RU" sz="2000" dirty="0" smtClean="0"/>
              <a:t> от боба?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10.10.2017г. – </a:t>
            </a:r>
            <a:r>
              <a:rPr lang="ru-RU" dirty="0" err="1"/>
              <a:t>Възприемане</a:t>
            </a:r>
            <a:r>
              <a:rPr lang="ru-RU" dirty="0"/>
              <a:t> на </a:t>
            </a:r>
            <a:r>
              <a:rPr lang="ru-RU" dirty="0" err="1" smtClean="0"/>
              <a:t>приказка</a:t>
            </a:r>
            <a:r>
              <a:rPr lang="ru-RU" dirty="0" smtClean="0"/>
              <a:t> «Задави се </a:t>
            </a:r>
            <a:r>
              <a:rPr lang="ru-RU" dirty="0" err="1" smtClean="0"/>
              <a:t>Петльо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8194" name="Picture 2" descr="C:\Users\jo\Desktop\ПРОЕКТ\Задави се Петлььо\20171106_09395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93" y="4221088"/>
            <a:ext cx="3138869" cy="2354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jo\Desktop\ПРОЕКТ\Задави се Петлььо\20171106_0937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194544" y="4158158"/>
            <a:ext cx="2813845" cy="2110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jo\Desktop\ПРОЕКТ\Задави се Петлььо\20171106_09360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467" y="1412334"/>
            <a:ext cx="2574913" cy="1931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9848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179512" y="281609"/>
            <a:ext cx="86409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11.10.2017г. – ДИ по математика </a:t>
            </a:r>
            <a:r>
              <a:rPr lang="ru-RU" sz="2000" dirty="0" smtClean="0"/>
              <a:t>с </a:t>
            </a:r>
            <a:r>
              <a:rPr lang="ru-RU" sz="2000" dirty="0" err="1" smtClean="0"/>
              <a:t>оцветения</a:t>
            </a:r>
            <a:r>
              <a:rPr lang="ru-RU" sz="2000" dirty="0" smtClean="0"/>
              <a:t> боб</a:t>
            </a:r>
          </a:p>
          <a:p>
            <a:r>
              <a:rPr lang="ru-RU" sz="2000" dirty="0" err="1" smtClean="0"/>
              <a:t>Едно</a:t>
            </a:r>
            <a:r>
              <a:rPr lang="ru-RU" sz="2000" dirty="0" smtClean="0"/>
              <a:t> и много                                                         Да поиграем с </a:t>
            </a:r>
            <a:r>
              <a:rPr lang="ru-RU" sz="2000" dirty="0" err="1" smtClean="0"/>
              <a:t>цветовете</a:t>
            </a:r>
            <a:endParaRPr lang="ru-RU" sz="2000" dirty="0" smtClean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 smtClean="0"/>
          </a:p>
          <a:p>
            <a:r>
              <a:rPr lang="ru-RU" sz="2000" dirty="0" smtClean="0"/>
              <a:t>12.10.2017г</a:t>
            </a:r>
            <a:r>
              <a:rPr lang="ru-RU" sz="2000" dirty="0"/>
              <a:t>. – </a:t>
            </a:r>
            <a:r>
              <a:rPr lang="ru-RU" sz="2000" dirty="0" err="1"/>
              <a:t>Изработване</a:t>
            </a:r>
            <a:r>
              <a:rPr lang="ru-RU" sz="2000" dirty="0"/>
              <a:t> на </a:t>
            </a:r>
            <a:r>
              <a:rPr lang="ru-RU" sz="2000" dirty="0" err="1"/>
              <a:t>есенни</a:t>
            </a:r>
            <a:r>
              <a:rPr lang="ru-RU" sz="2000" dirty="0"/>
              <a:t> </a:t>
            </a:r>
            <a:r>
              <a:rPr lang="ru-RU" sz="2000" dirty="0" err="1"/>
              <a:t>листенца</a:t>
            </a:r>
            <a:endParaRPr lang="ru-RU" sz="2000" dirty="0"/>
          </a:p>
        </p:txBody>
      </p:sp>
      <p:pic>
        <p:nvPicPr>
          <p:cNvPr id="9218" name="Picture 2" descr="C:\Users\jo\Desktop\ПРОЕКТ\Едно и много\20171106_0947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09305"/>
            <a:ext cx="1683405" cy="2404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jo\Desktop\ПРОЕКТ\Едно и много\20171106_0947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309305"/>
            <a:ext cx="1877575" cy="2449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jo\Desktop\ПРОЕКТ\Да поиграем с цветовете\20171106_09203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321385"/>
            <a:ext cx="2274799" cy="170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jo\Desktop\ПРОЕКТ\Да поиграем с цветовете\20171106_09222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643" y="2078767"/>
            <a:ext cx="2145500" cy="160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D:\Атанасова\1 Б група\СНИМКИ ПРОЕКТ\20171011_17373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31474" y="4615113"/>
            <a:ext cx="2516508" cy="1493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D:\Атанасова\1 Б група\СНИМКИ ПРОЕКТ\20171011_17404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109787" y="4567613"/>
            <a:ext cx="2824485" cy="1588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D:\Атанасова\1 Б група\СНИМКИ ПРОЕКТ\20171011_17154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160" y="4643441"/>
            <a:ext cx="3514334" cy="197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6245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2"/>
                </a:solidFill>
              </a:rPr>
              <a:t>План за работа с родители:</a:t>
            </a:r>
            <a:endParaRPr lang="bg-BG" sz="3200" b="1" dirty="0">
              <a:solidFill>
                <a:schemeClr val="accent2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err="1" smtClean="0"/>
              <a:t>Запознаване</a:t>
            </a:r>
            <a:r>
              <a:rPr lang="ru-RU" dirty="0" smtClean="0"/>
              <a:t> </a:t>
            </a:r>
            <a:r>
              <a:rPr lang="ru-RU" dirty="0"/>
              <a:t>с проекта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err="1" smtClean="0"/>
              <a:t>Изработване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домашен</a:t>
            </a:r>
            <a:r>
              <a:rPr lang="ru-RU" dirty="0"/>
              <a:t> </a:t>
            </a:r>
            <a:r>
              <a:rPr lang="ru-RU" dirty="0" err="1"/>
              <a:t>пластелин</a:t>
            </a:r>
            <a:r>
              <a:rPr lang="ru-RU" dirty="0"/>
              <a:t>. </a:t>
            </a:r>
            <a:endParaRPr lang="ru-RU" dirty="0" smtClean="0"/>
          </a:p>
          <a:p>
            <a:endParaRPr lang="ru-RU" dirty="0"/>
          </a:p>
          <a:p>
            <a:r>
              <a:rPr lang="ru-RU" dirty="0" err="1" smtClean="0"/>
              <a:t>Осигуряване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бобови</a:t>
            </a:r>
            <a:r>
              <a:rPr lang="ru-RU" dirty="0"/>
              <a:t> </a:t>
            </a:r>
            <a:r>
              <a:rPr lang="ru-RU" dirty="0" err="1"/>
              <a:t>култури</a:t>
            </a:r>
            <a:r>
              <a:rPr lang="ru-RU" dirty="0"/>
              <a:t>.</a:t>
            </a:r>
          </a:p>
          <a:p>
            <a:endParaRPr lang="bg-BG" dirty="0"/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340768"/>
            <a:ext cx="2688299" cy="1512168"/>
          </a:xfrm>
        </p:spPr>
      </p:pic>
      <p:pic>
        <p:nvPicPr>
          <p:cNvPr id="10245" name="Picture 5" descr="Related imag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5" y="2984755"/>
            <a:ext cx="2224309" cy="148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 descr="Related image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483585"/>
            <a:ext cx="2826060" cy="1884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3614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251520" y="476672"/>
            <a:ext cx="676875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>
                <a:solidFill>
                  <a:schemeClr val="accent2"/>
                </a:solidFill>
              </a:rPr>
              <a:t>Резултати</a:t>
            </a:r>
            <a:r>
              <a:rPr lang="ru-RU" sz="3200" b="1" dirty="0">
                <a:solidFill>
                  <a:schemeClr val="accent2"/>
                </a:solidFill>
              </a:rPr>
              <a:t> от проекта: </a:t>
            </a:r>
            <a:endParaRPr lang="ru-RU" sz="3200" b="1" dirty="0" smtClean="0">
              <a:solidFill>
                <a:schemeClr val="accent2"/>
              </a:solidFill>
            </a:endParaRPr>
          </a:p>
          <a:p>
            <a:endParaRPr lang="ru-RU" dirty="0"/>
          </a:p>
          <a:p>
            <a:r>
              <a:rPr lang="ru-RU" sz="2800" b="1" dirty="0" smtClean="0"/>
              <a:t>                         </a:t>
            </a:r>
            <a:r>
              <a:rPr lang="ru-RU" sz="2800" b="1" dirty="0" err="1" smtClean="0"/>
              <a:t>Изложба</a:t>
            </a:r>
            <a:r>
              <a:rPr lang="ru-RU" sz="2800" b="1" dirty="0" smtClean="0"/>
              <a:t> </a:t>
            </a:r>
            <a:r>
              <a:rPr lang="ru-RU" sz="2800" b="1" dirty="0"/>
              <a:t>- </a:t>
            </a:r>
            <a:r>
              <a:rPr lang="ru-RU" sz="2800" b="1" dirty="0" err="1"/>
              <a:t>есенно</a:t>
            </a:r>
            <a:r>
              <a:rPr lang="ru-RU" sz="2800" b="1" dirty="0"/>
              <a:t> </a:t>
            </a:r>
            <a:r>
              <a:rPr lang="ru-RU" sz="2800" b="1" dirty="0" err="1" smtClean="0"/>
              <a:t>дърво</a:t>
            </a:r>
            <a:r>
              <a:rPr lang="ru-RU" sz="2800" b="1" dirty="0" smtClean="0"/>
              <a:t>  </a:t>
            </a:r>
            <a:endParaRPr lang="bg-BG" sz="2800" b="1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132854"/>
            <a:ext cx="2448574" cy="4451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49" y="4358830"/>
            <a:ext cx="4187957" cy="2355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65" y="1822340"/>
            <a:ext cx="4264441" cy="2398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8286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314</Words>
  <Application>Microsoft Office PowerPoint</Application>
  <PresentationFormat>On-screen Show (4:3)</PresentationFormat>
  <Paragraphs>67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Office тема</vt:lpstr>
      <vt:lpstr>Проект   „Бобче залепи и листенце направи”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План за работа с родители: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  „Бобче залепи и листенце направи”</dc:title>
  <dc:creator>Karolina Ivanova</dc:creator>
  <cp:lastModifiedBy>P Liuckanova-Boss</cp:lastModifiedBy>
  <cp:revision>12</cp:revision>
  <dcterms:created xsi:type="dcterms:W3CDTF">2017-11-07T10:38:58Z</dcterms:created>
  <dcterms:modified xsi:type="dcterms:W3CDTF">2017-11-09T09:34:17Z</dcterms:modified>
</cp:coreProperties>
</file>