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56" r:id="rId3"/>
    <p:sldId id="257" r:id="rId4"/>
    <p:sldId id="258" r:id="rId5"/>
    <p:sldId id="259" r:id="rId6"/>
    <p:sldId id="260" r:id="rId7"/>
    <p:sldId id="263" r:id="rId8"/>
    <p:sldId id="265" r:id="rId9"/>
    <p:sldId id="262" r:id="rId10"/>
    <p:sldId id="266" r:id="rId11"/>
    <p:sldId id="264" r:id="rId12"/>
    <p:sldId id="267" r:id="rId13"/>
    <p:sldId id="261" r:id="rId14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2BFF-19D1-4126-B68C-DB6A3986437A}" type="datetimeFigureOut">
              <a:rPr lang="bg-BG" smtClean="0"/>
              <a:pPr/>
              <a:t>21.3.2018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F3B2F-0908-4AE2-80B4-06BD34FC1EE3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13897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2BFF-19D1-4126-B68C-DB6A3986437A}" type="datetimeFigureOut">
              <a:rPr lang="bg-BG" smtClean="0"/>
              <a:pPr/>
              <a:t>21.3.2018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F3B2F-0908-4AE2-80B4-06BD34FC1EE3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13420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2BFF-19D1-4126-B68C-DB6A3986437A}" type="datetimeFigureOut">
              <a:rPr lang="bg-BG" smtClean="0"/>
              <a:pPr/>
              <a:t>21.3.2018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F3B2F-0908-4AE2-80B4-06BD34FC1EE3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27196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2BFF-19D1-4126-B68C-DB6A3986437A}" type="datetimeFigureOut">
              <a:rPr lang="bg-BG" smtClean="0"/>
              <a:pPr/>
              <a:t>21.3.2018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F3B2F-0908-4AE2-80B4-06BD34FC1EE3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22042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2BFF-19D1-4126-B68C-DB6A3986437A}" type="datetimeFigureOut">
              <a:rPr lang="bg-BG" smtClean="0"/>
              <a:pPr/>
              <a:t>21.3.2018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F3B2F-0908-4AE2-80B4-06BD34FC1EE3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39136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2BFF-19D1-4126-B68C-DB6A3986437A}" type="datetimeFigureOut">
              <a:rPr lang="bg-BG" smtClean="0"/>
              <a:pPr/>
              <a:t>21.3.2018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F3B2F-0908-4AE2-80B4-06BD34FC1EE3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10465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2BFF-19D1-4126-B68C-DB6A3986437A}" type="datetimeFigureOut">
              <a:rPr lang="bg-BG" smtClean="0"/>
              <a:pPr/>
              <a:t>21.3.2018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F3B2F-0908-4AE2-80B4-06BD34FC1EE3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12897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2BFF-19D1-4126-B68C-DB6A3986437A}" type="datetimeFigureOut">
              <a:rPr lang="bg-BG" smtClean="0"/>
              <a:pPr/>
              <a:t>21.3.2018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F3B2F-0908-4AE2-80B4-06BD34FC1EE3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65752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2BFF-19D1-4126-B68C-DB6A3986437A}" type="datetimeFigureOut">
              <a:rPr lang="bg-BG" smtClean="0"/>
              <a:pPr/>
              <a:t>21.3.2018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F3B2F-0908-4AE2-80B4-06BD34FC1EE3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201149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2BFF-19D1-4126-B68C-DB6A3986437A}" type="datetimeFigureOut">
              <a:rPr lang="bg-BG" smtClean="0"/>
              <a:pPr/>
              <a:t>21.3.2018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F3B2F-0908-4AE2-80B4-06BD34FC1EE3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27023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732BFF-19D1-4126-B68C-DB6A3986437A}" type="datetimeFigureOut">
              <a:rPr lang="bg-BG" smtClean="0"/>
              <a:pPr/>
              <a:t>21.3.2018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FF3B2F-0908-4AE2-80B4-06BD34FC1EE3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75313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732BFF-19D1-4126-B68C-DB6A3986437A}" type="datetimeFigureOut">
              <a:rPr lang="bg-BG" smtClean="0"/>
              <a:pPr/>
              <a:t>21.3.2018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FF3B2F-0908-4AE2-80B4-06BD34FC1EE3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57939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microsoft.com/office/2007/relationships/hdphoto" Target="../media/hdphoto1.wdp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13" Type="http://schemas.openxmlformats.org/officeDocument/2006/relationships/image" Target="../media/image17.jpeg"/><Relationship Id="rId3" Type="http://schemas.microsoft.com/office/2007/relationships/hdphoto" Target="../media/hdphoto1.wdp"/><Relationship Id="rId7" Type="http://schemas.openxmlformats.org/officeDocument/2006/relationships/image" Target="../media/image11.jpeg"/><Relationship Id="rId12" Type="http://schemas.openxmlformats.org/officeDocument/2006/relationships/image" Target="../media/image16.jpeg"/><Relationship Id="rId17" Type="http://schemas.openxmlformats.org/officeDocument/2006/relationships/image" Target="../media/image21.jpeg"/><Relationship Id="rId2" Type="http://schemas.openxmlformats.org/officeDocument/2006/relationships/image" Target="../media/image1.png"/><Relationship Id="rId16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5" Type="http://schemas.openxmlformats.org/officeDocument/2006/relationships/image" Target="../media/image1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Relationship Id="rId1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31.jpeg"/><Relationship Id="rId18" Type="http://schemas.openxmlformats.org/officeDocument/2006/relationships/image" Target="../media/image36.jpeg"/><Relationship Id="rId26" Type="http://schemas.openxmlformats.org/officeDocument/2006/relationships/image" Target="../media/image44.jpeg"/><Relationship Id="rId3" Type="http://schemas.microsoft.com/office/2007/relationships/hdphoto" Target="../media/hdphoto1.wdp"/><Relationship Id="rId21" Type="http://schemas.openxmlformats.org/officeDocument/2006/relationships/image" Target="../media/image39.jpeg"/><Relationship Id="rId7" Type="http://schemas.openxmlformats.org/officeDocument/2006/relationships/image" Target="../media/image25.jpeg"/><Relationship Id="rId12" Type="http://schemas.openxmlformats.org/officeDocument/2006/relationships/image" Target="../media/image30.jpeg"/><Relationship Id="rId17" Type="http://schemas.openxmlformats.org/officeDocument/2006/relationships/image" Target="../media/image35.jpeg"/><Relationship Id="rId25" Type="http://schemas.openxmlformats.org/officeDocument/2006/relationships/image" Target="../media/image43.jpeg"/><Relationship Id="rId2" Type="http://schemas.openxmlformats.org/officeDocument/2006/relationships/image" Target="../media/image1.png"/><Relationship Id="rId16" Type="http://schemas.openxmlformats.org/officeDocument/2006/relationships/image" Target="../media/image34.jpeg"/><Relationship Id="rId20" Type="http://schemas.openxmlformats.org/officeDocument/2006/relationships/image" Target="../media/image38.jpeg"/><Relationship Id="rId29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24" Type="http://schemas.openxmlformats.org/officeDocument/2006/relationships/image" Target="../media/image42.jpeg"/><Relationship Id="rId5" Type="http://schemas.openxmlformats.org/officeDocument/2006/relationships/image" Target="../media/image23.jpeg"/><Relationship Id="rId15" Type="http://schemas.openxmlformats.org/officeDocument/2006/relationships/image" Target="../media/image33.jpeg"/><Relationship Id="rId23" Type="http://schemas.openxmlformats.org/officeDocument/2006/relationships/image" Target="../media/image41.jpeg"/><Relationship Id="rId28" Type="http://schemas.openxmlformats.org/officeDocument/2006/relationships/image" Target="../media/image46.jpeg"/><Relationship Id="rId10" Type="http://schemas.openxmlformats.org/officeDocument/2006/relationships/image" Target="../media/image28.jpeg"/><Relationship Id="rId19" Type="http://schemas.openxmlformats.org/officeDocument/2006/relationships/image" Target="../media/image37.jpeg"/><Relationship Id="rId31" Type="http://schemas.openxmlformats.org/officeDocument/2006/relationships/image" Target="../media/image49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Relationship Id="rId14" Type="http://schemas.openxmlformats.org/officeDocument/2006/relationships/image" Target="../media/image32.jpeg"/><Relationship Id="rId22" Type="http://schemas.openxmlformats.org/officeDocument/2006/relationships/image" Target="../media/image40.jpeg"/><Relationship Id="rId27" Type="http://schemas.openxmlformats.org/officeDocument/2006/relationships/image" Target="../media/image45.jpeg"/><Relationship Id="rId30" Type="http://schemas.openxmlformats.org/officeDocument/2006/relationships/image" Target="../media/image48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13" Type="http://schemas.openxmlformats.org/officeDocument/2006/relationships/image" Target="../media/image59.jpeg"/><Relationship Id="rId18" Type="http://schemas.openxmlformats.org/officeDocument/2006/relationships/image" Target="../media/image64.jpeg"/><Relationship Id="rId3" Type="http://schemas.microsoft.com/office/2007/relationships/hdphoto" Target="../media/hdphoto1.wdp"/><Relationship Id="rId7" Type="http://schemas.openxmlformats.org/officeDocument/2006/relationships/image" Target="../media/image53.jpeg"/><Relationship Id="rId12" Type="http://schemas.openxmlformats.org/officeDocument/2006/relationships/image" Target="../media/image58.jpeg"/><Relationship Id="rId17" Type="http://schemas.openxmlformats.org/officeDocument/2006/relationships/image" Target="../media/image63.jpeg"/><Relationship Id="rId2" Type="http://schemas.openxmlformats.org/officeDocument/2006/relationships/image" Target="../media/image1.png"/><Relationship Id="rId16" Type="http://schemas.openxmlformats.org/officeDocument/2006/relationships/image" Target="../media/image62.jpeg"/><Relationship Id="rId20" Type="http://schemas.openxmlformats.org/officeDocument/2006/relationships/image" Target="../media/image6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jpeg"/><Relationship Id="rId11" Type="http://schemas.openxmlformats.org/officeDocument/2006/relationships/image" Target="../media/image57.jpeg"/><Relationship Id="rId5" Type="http://schemas.openxmlformats.org/officeDocument/2006/relationships/image" Target="../media/image51.jpeg"/><Relationship Id="rId15" Type="http://schemas.openxmlformats.org/officeDocument/2006/relationships/image" Target="../media/image61.jpeg"/><Relationship Id="rId10" Type="http://schemas.openxmlformats.org/officeDocument/2006/relationships/image" Target="../media/image56.jpeg"/><Relationship Id="rId19" Type="http://schemas.openxmlformats.org/officeDocument/2006/relationships/image" Target="../media/image65.jpeg"/><Relationship Id="rId4" Type="http://schemas.openxmlformats.org/officeDocument/2006/relationships/image" Target="../media/image50.jpeg"/><Relationship Id="rId9" Type="http://schemas.openxmlformats.org/officeDocument/2006/relationships/image" Target="../media/image55.jpeg"/><Relationship Id="rId14" Type="http://schemas.openxmlformats.org/officeDocument/2006/relationships/image" Target="../media/image6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13" Type="http://schemas.openxmlformats.org/officeDocument/2006/relationships/image" Target="../media/image76.jpeg"/><Relationship Id="rId18" Type="http://schemas.openxmlformats.org/officeDocument/2006/relationships/image" Target="../media/image81.jpeg"/><Relationship Id="rId3" Type="http://schemas.microsoft.com/office/2007/relationships/hdphoto" Target="../media/hdphoto1.wdp"/><Relationship Id="rId7" Type="http://schemas.openxmlformats.org/officeDocument/2006/relationships/image" Target="../media/image70.jpeg"/><Relationship Id="rId12" Type="http://schemas.openxmlformats.org/officeDocument/2006/relationships/image" Target="../media/image75.jpeg"/><Relationship Id="rId17" Type="http://schemas.openxmlformats.org/officeDocument/2006/relationships/image" Target="../media/image80.jpeg"/><Relationship Id="rId2" Type="http://schemas.openxmlformats.org/officeDocument/2006/relationships/image" Target="../media/image1.png"/><Relationship Id="rId16" Type="http://schemas.openxmlformats.org/officeDocument/2006/relationships/image" Target="../media/image7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eg"/><Relationship Id="rId11" Type="http://schemas.openxmlformats.org/officeDocument/2006/relationships/image" Target="../media/image74.jpeg"/><Relationship Id="rId5" Type="http://schemas.openxmlformats.org/officeDocument/2006/relationships/image" Target="../media/image68.jpeg"/><Relationship Id="rId15" Type="http://schemas.openxmlformats.org/officeDocument/2006/relationships/image" Target="../media/image78.jpeg"/><Relationship Id="rId10" Type="http://schemas.openxmlformats.org/officeDocument/2006/relationships/image" Target="../media/image73.jpeg"/><Relationship Id="rId4" Type="http://schemas.openxmlformats.org/officeDocument/2006/relationships/image" Target="../media/image67.jpeg"/><Relationship Id="rId9" Type="http://schemas.openxmlformats.org/officeDocument/2006/relationships/image" Target="../media/image72.jpeg"/><Relationship Id="rId14" Type="http://schemas.openxmlformats.org/officeDocument/2006/relationships/image" Target="../media/image77.jpe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Резултат с изображение за подводни снимки с медузи изображения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500"/>
                    </a14:imgEffect>
                    <a14:imgEffect>
                      <a14:saturation sat="184000"/>
                    </a14:imgEffect>
                    <a14:imgEffect>
                      <a14:brightnessContrast bright="75000" contrast="-6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31" y="0"/>
            <a:ext cx="12205731" cy="686693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gradFill>
              <a:gsLst>
                <a:gs pos="0">
                  <a:schemeClr val="accent1">
                    <a:lumMod val="0"/>
                    <a:lumOff val="100000"/>
                    <a:alpha val="91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outerShdw blurRad="50800" dist="50800" dir="5400000" sx="1000" sy="1000" algn="ctr" rotWithShape="0">
              <a:schemeClr val="bg1">
                <a:alpha val="0"/>
              </a:schemeClr>
            </a:outerShdw>
            <a:reflection endPos="0" dist="50800" dir="5400000" sy="-100000" algn="bl" rotWithShape="0"/>
          </a:effectLst>
        </p:spPr>
      </p:pic>
      <p:sp>
        <p:nvSpPr>
          <p:cNvPr id="3" name="Rectangle 2"/>
          <p:cNvSpPr/>
          <p:nvPr/>
        </p:nvSpPr>
        <p:spPr>
          <a:xfrm>
            <a:off x="1086281" y="1820863"/>
            <a:ext cx="92449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bg-BG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Тайните </a:t>
            </a:r>
            <a:r>
              <a:rPr lang="bg-BG" sz="4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водните обитатели.</a:t>
            </a:r>
            <a:endParaRPr lang="bg-BG" sz="4000" dirty="0"/>
          </a:p>
        </p:txBody>
      </p:sp>
      <p:sp>
        <p:nvSpPr>
          <p:cNvPr id="4" name="Rectangle 3"/>
          <p:cNvSpPr/>
          <p:nvPr/>
        </p:nvSpPr>
        <p:spPr>
          <a:xfrm>
            <a:off x="2419531" y="2878729"/>
            <a:ext cx="52322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 –a </a:t>
            </a:r>
            <a:r>
              <a:rPr lang="bg-BG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група </a:t>
            </a:r>
            <a:r>
              <a:rPr lang="bg-BG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„Пинокио“</a:t>
            </a:r>
            <a:endParaRPr lang="bg-BG" sz="4000" dirty="0"/>
          </a:p>
        </p:txBody>
      </p:sp>
      <p:sp>
        <p:nvSpPr>
          <p:cNvPr id="5" name="Rectangle 4"/>
          <p:cNvSpPr/>
          <p:nvPr/>
        </p:nvSpPr>
        <p:spPr>
          <a:xfrm>
            <a:off x="5590244" y="5412180"/>
            <a:ext cx="56444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учители: </a:t>
            </a:r>
            <a:r>
              <a:rPr lang="bg-BG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С. Христова и С. Пенева</a:t>
            </a:r>
            <a:endParaRPr lang="bg-BG" sz="2800" dirty="0"/>
          </a:p>
        </p:txBody>
      </p:sp>
      <p:sp>
        <p:nvSpPr>
          <p:cNvPr id="6" name="Rectangle 5"/>
          <p:cNvSpPr/>
          <p:nvPr/>
        </p:nvSpPr>
        <p:spPr>
          <a:xfrm>
            <a:off x="5590244" y="6024142"/>
            <a:ext cx="50299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пом. възпитател: </a:t>
            </a:r>
            <a:r>
              <a:rPr lang="bg-BG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П. </a:t>
            </a:r>
            <a:r>
              <a:rPr lang="bg-BG" sz="2800" b="1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Кръстева</a:t>
            </a:r>
            <a:endParaRPr lang="bg-BG" sz="2800" dirty="0"/>
          </a:p>
        </p:txBody>
      </p:sp>
      <p:sp>
        <p:nvSpPr>
          <p:cNvPr id="9" name="Rectangle 8"/>
          <p:cNvSpPr/>
          <p:nvPr/>
        </p:nvSpPr>
        <p:spPr>
          <a:xfrm>
            <a:off x="4006985" y="664848"/>
            <a:ext cx="340356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40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ВОДЕН </a:t>
            </a:r>
            <a:r>
              <a:rPr lang="bg-BG" sz="4000" b="1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СВЯТ</a:t>
            </a:r>
            <a:endParaRPr lang="bg-BG" sz="4000" dirty="0"/>
          </a:p>
        </p:txBody>
      </p:sp>
    </p:spTree>
    <p:extLst>
      <p:ext uri="{BB962C8B-B14F-4D97-AF65-F5344CB8AC3E}">
        <p14:creationId xmlns:p14="http://schemas.microsoft.com/office/powerpoint/2010/main" val="3460159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Резултат с изображение за подводни снимки с медузи изображения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500"/>
                    </a14:imgEffect>
                    <a14:imgEffect>
                      <a14:saturation sat="184000"/>
                    </a14:imgEffect>
                    <a14:imgEffect>
                      <a14:brightnessContrast bright="75000" contrast="-6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31" y="0"/>
            <a:ext cx="12205731" cy="686693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gradFill>
              <a:gsLst>
                <a:gs pos="0">
                  <a:schemeClr val="accent1">
                    <a:lumMod val="0"/>
                    <a:lumOff val="100000"/>
                    <a:alpha val="91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outerShdw blurRad="50800" dist="50800" dir="5400000" sx="1000" sy="1000" algn="ctr" rotWithShape="0">
              <a:schemeClr val="bg1">
                <a:alpha val="0"/>
              </a:schemeClr>
            </a:outerShdw>
            <a:reflection endPos="0" dist="50800" dir="5400000" sy="-100000" algn="bl" rotWithShape="0"/>
          </a:effectLst>
        </p:spPr>
      </p:pic>
      <p:sp>
        <p:nvSpPr>
          <p:cNvPr id="2" name="TextBox 1"/>
          <p:cNvSpPr txBox="1"/>
          <p:nvPr/>
        </p:nvSpPr>
        <p:spPr>
          <a:xfrm>
            <a:off x="0" y="1"/>
            <a:ext cx="12192000" cy="7325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1.ИМЕ НА ПРОЕКТА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0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ВОДЕН СВЯТ.</a:t>
            </a:r>
          </a:p>
          <a:p>
            <a:r>
              <a:rPr lang="bg-BG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bg-BG" sz="20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Тайните на водните обитатели.</a:t>
            </a:r>
          </a:p>
          <a:p>
            <a:endParaRPr lang="bg-BG" sz="1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2.ОБОСНОВКА: </a:t>
            </a:r>
            <a:endPara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тази ранна възраст децата са много любознателни, това е един много подходящ момент за натрупване на знания. На децата трябва да бъде разказано в какъв прекрасен свят живеем, трябва да им бъде обяснено защо е необходимо да обичат и да пазят природата. Трябва да се научат как да се грижат за заобикалящият ги свят. Водата е един от основните елементи на природната среда. От нейното състояние зависи равновесието в природата и живота като цяло. Децата трябва да осъзнаят колко важна е водата и да се научат да я уважават. </a:t>
            </a:r>
          </a:p>
          <a:p>
            <a:pPr algn="just"/>
            <a:endParaRPr lang="bg-BG" sz="16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3.ЦЕЛ: </a:t>
            </a:r>
          </a:p>
          <a:p>
            <a:pPr lvl="0" algn="just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Възприемане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обекти от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водния свят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анализиране на външните им особености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Придобиване на нови знания за средата която обитават водните животни.</a:t>
            </a:r>
          </a:p>
          <a:p>
            <a:pPr lvl="0" algn="just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Пряко обследване посредством наблюдение ( Аквариум Варна).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Събиране,  сетивно обследване и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подреждане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вид, форма и цвят на елементи от водната среда (миди и водорасли).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Възпитаване на наблюдателност и откривателство на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природни форми,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цветове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отношения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във водния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свят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endParaRPr lang="bg-BG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4.ЗАДАЧИ ЗА РЕАЛИЗАЦИЯ НА ЦЕЛТА:</a:t>
            </a:r>
          </a:p>
          <a:p>
            <a:pPr lvl="0" algn="just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се обследват пряко и сетивно водни обитатели ( по цвят, по форма, по големина).</a:t>
            </a:r>
          </a:p>
          <a:p>
            <a:pPr algn="just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Изработване на продукт в домашни условия - водни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обитатели от отпадъчни материали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Изработване на пано от капачки – „Октопод“.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Заучаване стихотворение на изуст – “Тайната на водните обитатели“ – С. Христова.</a:t>
            </a:r>
          </a:p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 направят аквариуми – изработват се от картон и и в тях се поставт различни видове водни обитатели и боклуци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Изграждане на екологично отношение към водните басейни.</a:t>
            </a:r>
            <a:endParaRPr lang="bg-B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686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Резултат с изображение за подводни снимки с медузи изображения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500"/>
                    </a14:imgEffect>
                    <a14:imgEffect>
                      <a14:saturation sat="184000"/>
                    </a14:imgEffect>
                    <a14:imgEffect>
                      <a14:brightnessContrast bright="75000" contrast="-6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31" y="0"/>
            <a:ext cx="12205731" cy="686693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gradFill>
              <a:gsLst>
                <a:gs pos="0">
                  <a:schemeClr val="accent1">
                    <a:lumMod val="0"/>
                    <a:lumOff val="100000"/>
                    <a:alpha val="91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outerShdw blurRad="50800" dist="50800" dir="5400000" sx="1000" sy="1000" algn="ctr" rotWithShape="0">
              <a:schemeClr val="bg1">
                <a:alpha val="0"/>
              </a:schemeClr>
            </a:outerShdw>
            <a:reflection endPos="0" dist="50800" dir="5400000" sy="-100000" algn="bl" rotWithShape="0"/>
          </a:effectLst>
        </p:spPr>
      </p:pic>
      <p:sp>
        <p:nvSpPr>
          <p:cNvPr id="2" name="Rectangle 1"/>
          <p:cNvSpPr/>
          <p:nvPr/>
        </p:nvSpPr>
        <p:spPr>
          <a:xfrm>
            <a:off x="313899" y="281760"/>
            <a:ext cx="11696131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5.ОСНОВЕН ПРОБЛЕМ: </a:t>
            </a:r>
          </a:p>
          <a:p>
            <a:pPr lvl="0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Защо трябва да пазим водата чиста?</a:t>
            </a:r>
          </a:p>
          <a:p>
            <a:pPr lvl="0"/>
            <a:endParaRPr lang="bg-B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6.ТИП НА ПРОЕКТА:</a:t>
            </a:r>
          </a:p>
          <a:p>
            <a:pPr lvl="0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преобладаващ метод и доминираща дейност – </a:t>
            </a:r>
          </a:p>
          <a:p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информационно-изследователски.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време – </a:t>
            </a: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краткосрочен –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седмица.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Според интеграцията на знанията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теми </a:t>
            </a: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няколко ОН.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УЧАСТНИЦИ – УЧИТЕЛ, ДЕЦА, РОДИТЕЛИ, ПОМОЩНИК ВЪЗПИТАТЕЛ.</a:t>
            </a:r>
          </a:p>
          <a:p>
            <a:endParaRPr lang="bg-B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ЕТАПИ ЗА РЕАЛИЗАЦИЯ НА ПРОЕКТА: </a:t>
            </a:r>
          </a:p>
          <a:p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Съставяне на проектен план</a:t>
            </a:r>
          </a:p>
          <a:p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Знам. – Какво знам?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Видове водни обитатели и среда на живот (морета, реки, езера).</a:t>
            </a:r>
          </a:p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Чудя се. – Какво искам да разбера? – Защо водните обитатели са “тъжни”?	 За какво се използва водата? (за пиене, за приготвяне на храна, за поддържане на хигиената).</a:t>
            </a:r>
          </a:p>
          <a:p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 се. – Какво ми е нужно да науча? Какво мога да науча? – Последствията от замърсяването на водата.</a:t>
            </a:r>
          </a:p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Как? – От къде ще се търси информация? Как ще се научи? – Различна информация. Мероприятия, Литература, Интернет и др.</a:t>
            </a:r>
          </a:p>
        </p:txBody>
      </p:sp>
    </p:spTree>
    <p:extLst>
      <p:ext uri="{BB962C8B-B14F-4D97-AF65-F5344CB8AC3E}">
        <p14:creationId xmlns:p14="http://schemas.microsoft.com/office/powerpoint/2010/main" val="1668140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Резултат с изображение за подводни снимки с медузи изображения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500"/>
                    </a14:imgEffect>
                    <a14:imgEffect>
                      <a14:saturation sat="184000"/>
                    </a14:imgEffect>
                    <a14:imgEffect>
                      <a14:brightnessContrast bright="75000" contrast="-6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31" y="0"/>
            <a:ext cx="12205731" cy="686693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gradFill>
              <a:gsLst>
                <a:gs pos="0">
                  <a:schemeClr val="accent1">
                    <a:lumMod val="0"/>
                    <a:lumOff val="100000"/>
                    <a:alpha val="91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outerShdw blurRad="50800" dist="50800" dir="5400000" sx="1000" sy="1000" algn="ctr" rotWithShape="0">
              <a:schemeClr val="bg1">
                <a:alpha val="0"/>
              </a:schemeClr>
            </a:outerShdw>
            <a:reflection endPos="0" dist="50800" dir="5400000" sy="-100000" algn="bl" rotWithShape="0"/>
          </a:effectLst>
        </p:spPr>
      </p:pic>
      <p:sp>
        <p:nvSpPr>
          <p:cNvPr id="2" name="Rectangle 1"/>
          <p:cNvSpPr/>
          <p:nvPr/>
        </p:nvSpPr>
        <p:spPr>
          <a:xfrm>
            <a:off x="259307" y="103328"/>
            <a:ext cx="11723427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 ПЛАН НА ПРОЕКТА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1114298"/>
              </p:ext>
            </p:extLst>
          </p:nvPr>
        </p:nvGraphicFramePr>
        <p:xfrm>
          <a:off x="4072399" y="373984"/>
          <a:ext cx="7661428" cy="61897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934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79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876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bg-BG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bg-BG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</a:t>
                      </a:r>
                      <a:endParaRPr lang="bg-BG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 на детската дейност: образователни ситуации, игри, допълнителни дейности и други теми.</a:t>
                      </a:r>
                      <a:endParaRPr lang="bg-BG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674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</a:t>
                      </a:r>
                      <a:endParaRPr lang="bg-BG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Заучаване стихотворение на изуст – „Тайните</a:t>
                      </a:r>
                      <a:r>
                        <a:rPr lang="bg-BG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на водните обитатели</a:t>
                      </a:r>
                      <a:r>
                        <a:rPr lang="bg-BG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“.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Разказ – “Езеро на щастието”. Беседа.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Гостуване в групата на родители, с цел разказ за любимия воден обитател на детето и негови особености.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89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Околен свят</a:t>
                      </a:r>
                      <a:endParaRPr lang="bg-BG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Презентации</a:t>
                      </a:r>
                      <a:r>
                        <a:rPr lang="bg-BG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– водни обитатели; последици от замърсяването на водите.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Експеримент – чиста и замърсена вода: анализ, изводи.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178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bg-BG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Подреди мидите по форма, големина и цвят.</a:t>
                      </a:r>
                      <a:endParaRPr lang="bg-BG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178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Изобразително изкуство</a:t>
                      </a:r>
                      <a:endParaRPr lang="bg-BG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Миди с перли – оцвети</a:t>
                      </a:r>
                      <a:r>
                        <a:rPr lang="bg-BG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оформи.</a:t>
                      </a:r>
                    </a:p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Пано от капачки – „Октопод“.</a:t>
                      </a:r>
                      <a:endParaRPr lang="bg-BG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178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Конструиране</a:t>
                      </a:r>
                      <a:r>
                        <a:rPr lang="bg-BG" sz="18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технологии</a:t>
                      </a:r>
                      <a:endParaRPr lang="bg-BG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Аквариуми.</a:t>
                      </a:r>
                      <a:endParaRPr lang="bg-BG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178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Физическо възпитание</a:t>
                      </a:r>
                      <a:endParaRPr lang="bg-BG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bg-BG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Посещение на „Аквариум Варна“;</a:t>
                      </a:r>
                      <a:r>
                        <a:rPr lang="bg-BG" sz="1800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Разходка с цел обследване на морския бряг.</a:t>
                      </a:r>
                      <a:endParaRPr lang="bg-BG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86762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Резултат с изображение за подводни снимки с медузи изображения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500"/>
                    </a14:imgEffect>
                    <a14:imgEffect>
                      <a14:saturation sat="184000"/>
                    </a14:imgEffect>
                    <a14:imgEffect>
                      <a14:brightnessContrast bright="75000" contrast="-6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31" y="0"/>
            <a:ext cx="12205731" cy="686693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gradFill>
              <a:gsLst>
                <a:gs pos="0">
                  <a:schemeClr val="accent1">
                    <a:lumMod val="0"/>
                    <a:lumOff val="100000"/>
                    <a:alpha val="91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outerShdw blurRad="50800" dist="50800" dir="5400000" sx="1000" sy="1000" algn="ctr" rotWithShape="0">
              <a:schemeClr val="bg1">
                <a:alpha val="0"/>
              </a:schemeClr>
            </a:outerShdw>
            <a:reflection endPos="0" dist="50800" dir="5400000" sy="-100000" algn="bl" rotWithShape="0"/>
          </a:effectLst>
        </p:spPr>
      </p:pic>
      <p:sp>
        <p:nvSpPr>
          <p:cNvPr id="2" name="Rectangle 1"/>
          <p:cNvSpPr/>
          <p:nvPr/>
        </p:nvSpPr>
        <p:spPr>
          <a:xfrm>
            <a:off x="0" y="42500"/>
            <a:ext cx="12192000" cy="71014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bg-BG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Краткосрочен:</a:t>
            </a:r>
            <a:endParaRPr lang="bg-BG" sz="14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bg-BG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Околен </a:t>
            </a:r>
            <a:r>
              <a:rPr lang="bg-BG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свят.</a:t>
            </a:r>
            <a:endParaRPr lang="bg-BG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lvl="0" algn="just">
              <a:lnSpc>
                <a:spcPct val="107000"/>
              </a:lnSpc>
              <a:spcAft>
                <a:spcPts val="800"/>
              </a:spcAft>
            </a:pPr>
            <a:r>
              <a:rPr lang="bg-BG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bg-B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Възприемане на обекти от водния свят и анализиране на външните им особености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685800" lvl="0" algn="just">
              <a:lnSpc>
                <a:spcPct val="107000"/>
              </a:lnSpc>
              <a:spcAft>
                <a:spcPts val="800"/>
              </a:spcAft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Придобиване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нови знания за средата която обитават водните животни.</a:t>
            </a: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bg-BG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	</a:t>
            </a:r>
            <a:r>
              <a:rPr lang="en-US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bg-B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Да се обследват </a:t>
            </a:r>
            <a:r>
              <a:rPr lang="bg-B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пряко и сетивно обекти от водня свят. </a:t>
            </a:r>
            <a:endParaRPr lang="bg-BG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bg-BG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БЕЛ</a:t>
            </a:r>
            <a:r>
              <a:rPr lang="bg-BG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bg-BG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algn="just">
              <a:lnSpc>
                <a:spcPct val="107000"/>
              </a:lnSpc>
              <a:spcAft>
                <a:spcPts val="800"/>
              </a:spcAft>
            </a:pPr>
            <a:r>
              <a:rPr lang="bg-BG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bg-B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Заучаване стихотворение на изуст –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„Тайната“ - С.Христова. Запознаване с разказа „Езеро на щастието“. Изясняване на съдържанието на стихотворението (семантична част).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bg-B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Беседа – 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Изграждане на екологично отношение към водните басейни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bg-BG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Математика.</a:t>
            </a:r>
            <a:endParaRPr lang="bg-BG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bg-BG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bg-B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Разпознаване на обекти по вид. Групиране по вид и установяване на принадлежност и не 	принадлежност на обект към дадена група. Затвърдяване на уменията за групиране по големина.</a:t>
            </a:r>
            <a:endParaRPr lang="bg-BG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bg-BG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bg-B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 се подредят мидите.</a:t>
            </a:r>
            <a:endParaRPr lang="bg-BG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bg-BG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bg-BG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ИИ.</a:t>
            </a:r>
          </a:p>
          <a:p>
            <a:pPr marL="68580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bg-B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Съпоставяне на обекти по вид форма и цвят.</a:t>
            </a:r>
          </a:p>
          <a:p>
            <a:pPr marL="68580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bg-B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Свободно подреждане и напасване на отделни елементи. Развитие на усет за композиция.</a:t>
            </a:r>
          </a:p>
          <a:p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108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Резултат с изображение за подводни снимки с медузи изображения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500"/>
                    </a14:imgEffect>
                    <a14:imgEffect>
                      <a14:saturation sat="184000"/>
                    </a14:imgEffect>
                    <a14:imgEffect>
                      <a14:brightnessContrast bright="75000" contrast="-6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31" y="0"/>
            <a:ext cx="12205731" cy="686693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gradFill>
              <a:gsLst>
                <a:gs pos="0">
                  <a:schemeClr val="accent1">
                    <a:lumMod val="0"/>
                    <a:lumOff val="100000"/>
                    <a:alpha val="91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outerShdw blurRad="50800" dist="50800" dir="5400000" sx="1000" sy="1000" algn="ctr" rotWithShape="0">
              <a:schemeClr val="bg1">
                <a:alpha val="0"/>
              </a:schemeClr>
            </a:outerShdw>
            <a:reflection endPos="0" dist="50800" dir="5400000" sy="-100000" algn="bl" rotWithShape="0"/>
          </a:effectLst>
        </p:spPr>
      </p:pic>
      <p:sp>
        <p:nvSpPr>
          <p:cNvPr id="2" name="Rectangle 1"/>
          <p:cNvSpPr/>
          <p:nvPr/>
        </p:nvSpPr>
        <p:spPr>
          <a:xfrm>
            <a:off x="-13732" y="1694592"/>
            <a:ext cx="12205731" cy="3477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"/>
            </a:pPr>
            <a:endParaRPr lang="bg-BG" b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bg-BG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Конструиране и технологии.</a:t>
            </a:r>
          </a:p>
          <a:p>
            <a:pPr marL="68580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bg-B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Усъвършенстване на уменията за работа с конструктивни материал. </a:t>
            </a:r>
            <a:endParaRPr lang="bg-B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bg-B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Свободно подреждане и напасване на отделни елементи. Развитие на усет за композиция.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bg-BG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Физическа култура</a:t>
            </a:r>
          </a:p>
          <a:p>
            <a:pPr marL="68580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bg-B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Изграждане на интерес у децата към  естествено – приложните движения на открито</a:t>
            </a:r>
            <a:r>
              <a:rPr lang="bg-B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685800" algn="just">
              <a:lnSpc>
                <a:spcPct val="107000"/>
              </a:lnSpc>
              <a:spcAft>
                <a:spcPts val="800"/>
              </a:spcAft>
            </a:pPr>
            <a:r>
              <a:rPr lang="en-US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</a:t>
            </a:r>
            <a:r>
              <a:rPr lang="en-U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bg-BG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Укрепване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здравето и физическите сили на организма; закаляване и формиране на физическа устойчивост на  неблагоприятни влияния.</a:t>
            </a:r>
            <a:endParaRPr lang="bg-BG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8580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bg-BG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01349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Резултат с изображение за подводни снимки с медузи изображения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500"/>
                    </a14:imgEffect>
                    <a14:imgEffect>
                      <a14:saturation sat="184000"/>
                    </a14:imgEffect>
                    <a14:imgEffect>
                      <a14:brightnessContrast bright="75000" contrast="-6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932"/>
            <a:ext cx="12205731" cy="686693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gradFill>
              <a:gsLst>
                <a:gs pos="0">
                  <a:schemeClr val="accent1">
                    <a:lumMod val="0"/>
                    <a:lumOff val="100000"/>
                    <a:alpha val="91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outerShdw blurRad="50800" dist="50800" dir="5400000" sx="1000" sy="1000" algn="ctr" rotWithShape="0">
              <a:schemeClr val="bg1">
                <a:alpha val="0"/>
              </a:schemeClr>
            </a:outerShdw>
            <a:reflection endPos="0" dist="50800" dir="5400000" sy="-100000" algn="bl" rotWithShape="0"/>
          </a:effectLst>
        </p:spPr>
      </p:pic>
      <p:pic>
        <p:nvPicPr>
          <p:cNvPr id="2086" name="Picture 38" descr="Снимка на Стоянка Копринкова-Пенева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1338" y="156365"/>
            <a:ext cx="3195832" cy="239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2" name="Picture 44" descr="Снимка на Стоянка Копринкова-Пенева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96339">
            <a:off x="332359" y="3625121"/>
            <a:ext cx="3582814" cy="2015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8" name="Picture 40" descr="Снимка на Стоянка Копринкова-Пенева.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17639">
            <a:off x="463529" y="688136"/>
            <a:ext cx="2959242" cy="2219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0" name="Picture 42" descr="Снимка на Стоянка Копринкова-Пенева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38639">
            <a:off x="7555395" y="3559877"/>
            <a:ext cx="3494044" cy="2620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94" name="Picture 46" descr="Снимка на Стоянка Копринкова-Пенева.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37023">
            <a:off x="7757580" y="693175"/>
            <a:ext cx="3927741" cy="2209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84" name="Picture 36" descr="Снимка на Стоянка Копринкова-Пенева.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236" b="21500"/>
          <a:stretch/>
        </p:blipFill>
        <p:spPr bwMode="auto">
          <a:xfrm>
            <a:off x="4108481" y="2882288"/>
            <a:ext cx="3215584" cy="3357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1570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Резултат с изображение за подводни снимки с медузи изображения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500"/>
                    </a14:imgEffect>
                    <a14:imgEffect>
                      <a14:saturation sat="184000"/>
                    </a14:imgEffect>
                    <a14:imgEffect>
                      <a14:brightnessContrast bright="75000" contrast="-6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932"/>
            <a:ext cx="12205731" cy="686693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gradFill>
              <a:gsLst>
                <a:gs pos="0">
                  <a:schemeClr val="accent1">
                    <a:lumMod val="0"/>
                    <a:lumOff val="100000"/>
                    <a:alpha val="91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outerShdw blurRad="50800" dist="50800" dir="5400000" sx="1000" sy="1000" algn="ctr" rotWithShape="0">
              <a:schemeClr val="bg1">
                <a:alpha val="0"/>
              </a:schemeClr>
            </a:outerShdw>
            <a:reflection endPos="0" dist="50800" dir="5400000" sy="-100000" algn="bl" rotWithShape="0"/>
          </a:effectLst>
        </p:spPr>
      </p:pic>
      <p:pic>
        <p:nvPicPr>
          <p:cNvPr id="4098" name="Picture 2" descr="Снимка на Svetla Hristova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55988">
            <a:off x="60835" y="784461"/>
            <a:ext cx="3857622" cy="2169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Снимка на Svetla Hristova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0712">
            <a:off x="7891803" y="553645"/>
            <a:ext cx="4012213" cy="2256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Снимка на Svetla Hristova.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229" y="1799641"/>
            <a:ext cx="1320799" cy="2348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Снимка на Svetla Hristova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716" y="3209901"/>
            <a:ext cx="1289187" cy="2291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Снимка на Svetla Hristova.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569" y="3720302"/>
            <a:ext cx="1284100" cy="2282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Снимка на Svetla Hristova.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5826" y="4753295"/>
            <a:ext cx="1104015" cy="1962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4" name="Picture 28" descr="Снимка на Svetla Hristova.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2143" y="3319914"/>
            <a:ext cx="1714924" cy="3048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4" descr="Снимка на Svetla Hristova.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026" y="4510155"/>
            <a:ext cx="1308087" cy="2325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0" descr="Снимка на Svetla Hristova.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325" y="477994"/>
            <a:ext cx="1387736" cy="2467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 descr="Снимка на Svetla Hristova.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560" y="3424534"/>
            <a:ext cx="1588084" cy="2823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8" descr="Снимка на Svetla Hristova.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583" y="4274518"/>
            <a:ext cx="1147384" cy="2039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2" descr="Снимка на Svetla Hristova.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750024" y="3158458"/>
            <a:ext cx="1552307" cy="2759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4" descr="Снимка на Svetla Hristova.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81" y="3747767"/>
            <a:ext cx="1097360" cy="1950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6" descr="Снимка на Svetla Hristova.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89446" y="1123357"/>
            <a:ext cx="1235563" cy="2196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6502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Резултат с изображение за подводни снимки с медузи изображения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500"/>
                    </a14:imgEffect>
                    <a14:imgEffect>
                      <a14:saturation sat="184000"/>
                    </a14:imgEffect>
                    <a14:imgEffect>
                      <a14:brightnessContrast bright="75000" contrast="-6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31" y="0"/>
            <a:ext cx="12205731" cy="686693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gradFill>
              <a:gsLst>
                <a:gs pos="0">
                  <a:schemeClr val="accent1">
                    <a:lumMod val="0"/>
                    <a:lumOff val="100000"/>
                    <a:alpha val="91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outerShdw blurRad="50800" dist="50800" dir="5400000" sx="1000" sy="1000" algn="ctr" rotWithShape="0">
              <a:schemeClr val="bg1">
                <a:alpha val="0"/>
              </a:schemeClr>
            </a:outerShdw>
            <a:reflection endPos="0" dist="50800" dir="5400000" sy="-100000" algn="bl" rotWithShape="0"/>
          </a:effectLst>
        </p:spPr>
      </p:pic>
      <p:sp>
        <p:nvSpPr>
          <p:cNvPr id="2" name="TextBox 1"/>
          <p:cNvSpPr txBox="1"/>
          <p:nvPr/>
        </p:nvSpPr>
        <p:spPr>
          <a:xfrm>
            <a:off x="191068" y="286604"/>
            <a:ext cx="1165519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bg-BG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10.ПЛАН ЗА РАБОТА С РОДИТЕЛИТЕ: </a:t>
            </a:r>
          </a:p>
          <a:p>
            <a:pPr marL="342900" lvl="0" indent="-342900">
              <a:buAutoNum type="arabicPeriod"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Посещение на Аквариум Варна и морския бряг.</a:t>
            </a:r>
          </a:p>
          <a:p>
            <a:pPr marL="342900" lvl="0" indent="-342900">
              <a:buAutoNum type="arabicPeriod"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Домашна работилница: изработване на водни обитатели от отпадъчни материали.</a:t>
            </a:r>
          </a:p>
          <a:p>
            <a:pPr marL="342900" lvl="0" indent="-342900">
              <a:buAutoNum type="arabicPeriod"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Гостуване в групата, с цел разказ за любимия воден обитател на детето и негови особености.</a:t>
            </a:r>
          </a:p>
          <a:p>
            <a:pPr marL="342900" lvl="0" indent="-342900">
              <a:buAutoNum type="arabicPeriod"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Изработване на крайния продукт. Участие в игри с децата.</a:t>
            </a:r>
          </a:p>
          <a:p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2603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Резултат с изображение за подводни снимки с медузи изображения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500"/>
                    </a14:imgEffect>
                    <a14:imgEffect>
                      <a14:saturation sat="184000"/>
                    </a14:imgEffect>
                    <a14:imgEffect>
                      <a14:brightnessContrast bright="75000" contrast="-6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31" y="0"/>
            <a:ext cx="12205731" cy="686693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gradFill>
              <a:gsLst>
                <a:gs pos="0">
                  <a:schemeClr val="accent1">
                    <a:lumMod val="0"/>
                    <a:lumOff val="100000"/>
                    <a:alpha val="91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outerShdw blurRad="50800" dist="50800" dir="5400000" sx="1000" sy="1000" algn="ctr" rotWithShape="0">
              <a:schemeClr val="bg1">
                <a:alpha val="0"/>
              </a:schemeClr>
            </a:outerShdw>
            <a:reflection endPos="0" dist="50800" dir="5400000" sy="-100000" algn="bl" rotWithShape="0"/>
          </a:effectLst>
        </p:spPr>
      </p:pic>
      <p:pic>
        <p:nvPicPr>
          <p:cNvPr id="5122" name="Picture 2" descr="Снимка на Elina Peteva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25104">
            <a:off x="337682" y="530612"/>
            <a:ext cx="2364719" cy="1773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Снимка на Elina Peteva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995" y="1581934"/>
            <a:ext cx="5499715" cy="4141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Снимка на Elina Peteva.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53" y="5602763"/>
            <a:ext cx="1257589" cy="941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Снимка на Elina Peteva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71085">
            <a:off x="1323884" y="2044268"/>
            <a:ext cx="1841059" cy="1378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4" name="Picture 14" descr="Снимка на Elina Peteva.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80863">
            <a:off x="10016696" y="302176"/>
            <a:ext cx="2041707" cy="1537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Снимка на Elina Peteva.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88042">
            <a:off x="8426999" y="1281370"/>
            <a:ext cx="1343107" cy="1005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8" name="Picture 18" descr="Снимка на Elina Peteva.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962" y="118632"/>
            <a:ext cx="2164138" cy="1623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0" name="Picture 20" descr="Снимка на Elina Peteva.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85785">
            <a:off x="7030376" y="164341"/>
            <a:ext cx="1926653" cy="1451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4" name="Picture 24" descr="Снимка на Elina Peteva.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81191">
            <a:off x="3104688" y="167802"/>
            <a:ext cx="1303581" cy="1738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6" name="Picture 26" descr="Снимка на Elina Peteva.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9934" y="5273808"/>
            <a:ext cx="1978816" cy="1482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8" name="Picture 28" descr="Снимка на Elina Peteva.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967" y="5282605"/>
            <a:ext cx="1968243" cy="1474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0" name="Picture 30" descr="Снимка на Elina Peteva.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8402" y="2263229"/>
            <a:ext cx="1902457" cy="1424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2" name="Picture 32" descr="Снимка на Elina Peteva.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43427">
            <a:off x="9529483" y="1603293"/>
            <a:ext cx="1910902" cy="1439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4" name="Picture 34" descr="Снимка на Elina Peteva.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77766">
            <a:off x="10132681" y="2856908"/>
            <a:ext cx="1719861" cy="1289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6" name="Picture 36" descr="Снимка на Svetla Hristova.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4141" y="3490169"/>
            <a:ext cx="879080" cy="156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58" name="Picture 38" descr="Снимка на Svetla Hristova.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8210" y="5186708"/>
            <a:ext cx="2006627" cy="1128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60" name="Picture 40" descr="Снимка на Svetla Hristova.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0532" y="3910204"/>
            <a:ext cx="892609" cy="1586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62" name="Picture 42" descr="Снимка на Svetla Hristova.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0101" y="13146133"/>
            <a:ext cx="476315" cy="267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64" name="Picture 44" descr="Снимка на Svetla Hristova.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8332" y="4193900"/>
            <a:ext cx="1193204" cy="2121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66" name="Picture 46" descr="Снимка на Svetla Hristova.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60468">
            <a:off x="9084224" y="5097929"/>
            <a:ext cx="912978" cy="162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68" name="Picture 48" descr="Снимка на Svetla Hristova.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6" y="2287178"/>
            <a:ext cx="894086" cy="1589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70" name="Picture 50" descr="Снимка на Svetla Hristova.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341" y="3294333"/>
            <a:ext cx="1897256" cy="1067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72" name="Picture 52" descr="Снимка на Svetla Hristova.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0894">
            <a:off x="-2863" y="3659322"/>
            <a:ext cx="724957" cy="1288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74" name="Picture 54" descr="Снимка на Svetla Hristova.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71438">
            <a:off x="1851982" y="4369446"/>
            <a:ext cx="735273" cy="1307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76" name="Picture 56" descr="Снимка на Svetla Hristova.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676" y="4307941"/>
            <a:ext cx="804467" cy="1430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78" name="Picture 58" descr="Снимка на Svetla Hristova.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87257">
            <a:off x="2491542" y="5053178"/>
            <a:ext cx="599495" cy="1065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80" name="Picture 60" descr="Снимка на Svetla Hristova.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09" y="5877759"/>
            <a:ext cx="1472051" cy="828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82" name="Picture 62" descr="Снимка на Svetla Hristova.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48" y="74062"/>
            <a:ext cx="1627711" cy="915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7948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Резултат с изображение за подводни снимки с медузи изображения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500"/>
                    </a14:imgEffect>
                    <a14:imgEffect>
                      <a14:saturation sat="184000"/>
                    </a14:imgEffect>
                    <a14:imgEffect>
                      <a14:brightnessContrast bright="75000" contrast="-6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31" y="0"/>
            <a:ext cx="12205731" cy="686693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gradFill>
              <a:gsLst>
                <a:gs pos="0">
                  <a:schemeClr val="accent1">
                    <a:lumMod val="0"/>
                    <a:lumOff val="100000"/>
                    <a:alpha val="91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outerShdw blurRad="50800" dist="50800" dir="5400000" sx="1000" sy="1000" algn="ctr" rotWithShape="0">
              <a:schemeClr val="bg1">
                <a:alpha val="0"/>
              </a:schemeClr>
            </a:outerShdw>
            <a:reflection endPos="0" dist="50800" dir="5400000" sy="-100000" algn="bl" rotWithShape="0"/>
          </a:effectLst>
        </p:spPr>
      </p:pic>
      <p:pic>
        <p:nvPicPr>
          <p:cNvPr id="3" name="Picture 2" descr="Снимка на Miroslava Nikolova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64730">
            <a:off x="536845" y="210659"/>
            <a:ext cx="1448062" cy="1930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Снимка на Ani Pripekova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978" y="128478"/>
            <a:ext cx="1193470" cy="159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Снимка на Пламен Николов.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50564">
            <a:off x="824141" y="2206894"/>
            <a:ext cx="1224210" cy="1836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Снимка на Gergana Yordanova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52344">
            <a:off x="348500" y="4041949"/>
            <a:ext cx="1305849" cy="2321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Снимка на Veselina Vasileva.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627" y="1676379"/>
            <a:ext cx="1972249" cy="1109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Снимка на Filiz Karavelova.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7" t="29197" r="2030" b="27321"/>
          <a:stretch/>
        </p:blipFill>
        <p:spPr bwMode="auto">
          <a:xfrm rot="1336957">
            <a:off x="2574432" y="2876650"/>
            <a:ext cx="1953912" cy="1647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Снимка на Borislava Georgieva.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52" t="5058" r="21056" b="36282"/>
          <a:stretch/>
        </p:blipFill>
        <p:spPr bwMode="auto">
          <a:xfrm>
            <a:off x="2047767" y="4424084"/>
            <a:ext cx="1671764" cy="205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6" descr="Снимка на Andriqn Petrushev.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55" r="-1307" b="11871"/>
          <a:stretch/>
        </p:blipFill>
        <p:spPr bwMode="auto">
          <a:xfrm rot="1051417">
            <a:off x="5231881" y="341407"/>
            <a:ext cx="1472972" cy="2008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8" descr="Снимка на Elina Peteva.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2578" y="2359411"/>
            <a:ext cx="1493824" cy="1991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 descr="Снимка на Росица Косева.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4311">
            <a:off x="4241246" y="4436881"/>
            <a:ext cx="1564171" cy="208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2" descr="Снимка на Iskra Radeva.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4" t="22407" r="16728" b="14333"/>
          <a:stretch/>
        </p:blipFill>
        <p:spPr bwMode="auto">
          <a:xfrm rot="20897653">
            <a:off x="7167927" y="197792"/>
            <a:ext cx="1607703" cy="1833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4" descr="Снимка на Desislava Peeva.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9" t="-269" r="17043" b="3530"/>
          <a:stretch/>
        </p:blipFill>
        <p:spPr bwMode="auto">
          <a:xfrm rot="764549">
            <a:off x="7600174" y="2567291"/>
            <a:ext cx="1889584" cy="1642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6" descr="Снимка на Валентина Христова.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524" y="4262942"/>
            <a:ext cx="1220679" cy="2219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8" descr="Снимка на Berk Obichamete Mama-tate.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" t="18399" r="2699" b="-4475"/>
          <a:stretch/>
        </p:blipFill>
        <p:spPr bwMode="auto">
          <a:xfrm rot="20695136">
            <a:off x="7972204" y="4843195"/>
            <a:ext cx="1238719" cy="199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0" descr="https://scontent.fsof3-1.fna.fbcdn.net/v/t1.0-9/28378477_747311805474602_5508256163983189282_n.jpg?oh=87fd5a79e401f795f50a65708dc829d2&amp;oe=5B02EE91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9" t="11900" r="27064" b="25244"/>
          <a:stretch/>
        </p:blipFill>
        <p:spPr bwMode="auto">
          <a:xfrm>
            <a:off x="10116890" y="2412508"/>
            <a:ext cx="1260343" cy="2382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2" descr="https://scontent.fsof3-1.fna.fbcdn.net/v/t1.0-9/28471896_1688408257849195_3229044179592714664_n.jpg?oh=a2b6db196339443c8554690a2350846b&amp;oe=5B3E86CB"/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1" t="2803" r="15405" b="3517"/>
          <a:stretch/>
        </p:blipFill>
        <p:spPr bwMode="auto">
          <a:xfrm>
            <a:off x="10365823" y="5025980"/>
            <a:ext cx="1525629" cy="1624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4" descr="Снимка на Cvetelina Georgieva.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4" b="17565"/>
          <a:stretch/>
        </p:blipFill>
        <p:spPr bwMode="auto">
          <a:xfrm>
            <a:off x="9542465" y="301333"/>
            <a:ext cx="1586173" cy="1747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7670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Резултат с изображение за подводни снимки с медузи изображения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500"/>
                    </a14:imgEffect>
                    <a14:imgEffect>
                      <a14:saturation sat="184000"/>
                    </a14:imgEffect>
                    <a14:imgEffect>
                      <a14:brightnessContrast bright="75000" contrast="-6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6594"/>
            <a:ext cx="12205731" cy="686693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gradFill>
              <a:gsLst>
                <a:gs pos="0">
                  <a:schemeClr val="accent1">
                    <a:lumMod val="0"/>
                    <a:lumOff val="100000"/>
                    <a:alpha val="91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outerShdw blurRad="50800" dist="50800" dir="5400000" sx="1000" sy="1000" algn="ctr" rotWithShape="0">
              <a:schemeClr val="bg1">
                <a:alpha val="0"/>
              </a:schemeClr>
            </a:outerShdw>
            <a:reflection endPos="0" dist="50800" dir="5400000" sy="-100000" algn="bl" rotWithShape="0"/>
          </a:effectLst>
        </p:spPr>
      </p:pic>
      <p:pic>
        <p:nvPicPr>
          <p:cNvPr id="1026" name="Picture 2" descr="Снимка на Стоянка Копринкова-Пенева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827" y="1704423"/>
            <a:ext cx="2065111" cy="2753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Снимка на Стоянка Копринкова-Пенева.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85" y="346914"/>
            <a:ext cx="2036263" cy="2715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Снимка на Стоянка Копринкова-Пенева.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7599" y="3729988"/>
            <a:ext cx="2065111" cy="2753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Снимка на Стоянка Копринкова-Пенева.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40419">
            <a:off x="9458351" y="383754"/>
            <a:ext cx="2065111" cy="2753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Снимка на Стоянка Копринкова-Пенева.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485" y="4960603"/>
            <a:ext cx="2342815" cy="175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Снимка на Стоянка Копринкова-Пенева.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5132">
            <a:off x="2311477" y="342824"/>
            <a:ext cx="1831414" cy="2441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Снимка на Стоянка Копринкова-Пенева.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7626">
            <a:off x="7426740" y="3964519"/>
            <a:ext cx="1957856" cy="146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Снимка на Стоянка Копринкова-Пенева.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6362">
            <a:off x="7831337" y="200752"/>
            <a:ext cx="1916951" cy="1437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Снимка на Стоянка Копринкова-Пенева.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5711" y="4813192"/>
            <a:ext cx="1436327" cy="191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Снимка на Стоянка Копринкова-Пенева.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3314" y="1905811"/>
            <a:ext cx="1223311" cy="1631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Снимка на Стоянка Копринкова-Пенева.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104" y="107869"/>
            <a:ext cx="1831174" cy="137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Снимка на Стоянка Копринкова-Пенева.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2657">
            <a:off x="2635282" y="3020571"/>
            <a:ext cx="1833477" cy="1375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6" descr="Снимка на Стоянка Копринкова-Пенева.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28597">
            <a:off x="3307394" y="4493951"/>
            <a:ext cx="1959857" cy="1469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Снимка на Стоянка Копринкова-Пенева.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62483">
            <a:off x="333280" y="3311387"/>
            <a:ext cx="1869634" cy="140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https://scontent.fsof3-1.fna.fbcdn.net/v/t1.0-0/p206x206/29386775_1897219516978784_5720350414784692224_n.jpg?oh=6ba006e91370b359ea897848f587f3de&amp;oe=5B3868BA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6435" y="25701"/>
            <a:ext cx="1375990" cy="183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8975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Резултат с изображение за подводни снимки с медузи изображения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500"/>
                    </a14:imgEffect>
                    <a14:imgEffect>
                      <a14:saturation sat="184000"/>
                    </a14:imgEffect>
                    <a14:imgEffect>
                      <a14:brightnessContrast bright="75000" contrast="-6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731" y="0"/>
            <a:ext cx="12205731" cy="686693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gradFill>
              <a:gsLst>
                <a:gs pos="0">
                  <a:schemeClr val="accent1">
                    <a:lumMod val="0"/>
                    <a:lumOff val="100000"/>
                    <a:alpha val="91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outerShdw blurRad="50800" dist="50800" dir="5400000" sx="1000" sy="1000" algn="ctr" rotWithShape="0">
              <a:schemeClr val="bg1">
                <a:alpha val="0"/>
              </a:schemeClr>
            </a:outerShdw>
            <a:reflection endPos="0" dist="50800" dir="5400000" sy="-100000" algn="bl" rotWithShape="0"/>
          </a:effectLst>
        </p:spPr>
      </p:pic>
      <p:sp>
        <p:nvSpPr>
          <p:cNvPr id="2" name="Rectangle 1"/>
          <p:cNvSpPr/>
          <p:nvPr/>
        </p:nvSpPr>
        <p:spPr>
          <a:xfrm>
            <a:off x="154674" y="198358"/>
            <a:ext cx="11869003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 РЕЗУЛТАТИ ОТ ПРОЕКТА.</a:t>
            </a:r>
          </a:p>
          <a:p>
            <a:pPr lvl="0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Засилване на интереса у децата към природата в частност към водния свят.</a:t>
            </a:r>
          </a:p>
          <a:p>
            <a:pPr lvl="0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Децата получават знания. – БЕЛ, ОС, Математика.</a:t>
            </a:r>
          </a:p>
          <a:p>
            <a:pPr lvl="0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Децата получават умения. – ИИ и КТ</a:t>
            </a:r>
          </a:p>
          <a:p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ПРОДУКТ:</a:t>
            </a:r>
          </a:p>
          <a:p>
            <a:pPr lvl="0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Аквариуми</a:t>
            </a:r>
          </a:p>
          <a:p>
            <a:pPr lvl="0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Пано от капачки</a:t>
            </a:r>
          </a:p>
          <a:p>
            <a:pPr lvl="0"/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 от домашната работилница</a:t>
            </a:r>
          </a:p>
          <a:p>
            <a:pPr lvl="0"/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3389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819</TotalTime>
  <Words>407</Words>
  <Application>Microsoft Office PowerPoint</Application>
  <PresentationFormat>Widescreen</PresentationFormat>
  <Paragraphs>100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Tanq pc</dc:creator>
  <cp:lastModifiedBy>P Liuckanova-Boss</cp:lastModifiedBy>
  <cp:revision>98</cp:revision>
  <dcterms:created xsi:type="dcterms:W3CDTF">2017-11-06T08:15:39Z</dcterms:created>
  <dcterms:modified xsi:type="dcterms:W3CDTF">2018-03-21T07:00:44Z</dcterms:modified>
</cp:coreProperties>
</file>