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  <p:sldId id="263" r:id="rId5"/>
    <p:sldId id="279" r:id="rId6"/>
    <p:sldId id="271" r:id="rId7"/>
    <p:sldId id="283" r:id="rId8"/>
    <p:sldId id="282" r:id="rId9"/>
    <p:sldId id="284" r:id="rId10"/>
    <p:sldId id="277" r:id="rId11"/>
    <p:sldId id="276" r:id="rId12"/>
    <p:sldId id="266" r:id="rId13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21.3.2018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21.3.2018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21.3.2018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21.3.2018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21.3.2018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21.3.2018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21.3.2018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21.3.2018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21.3.2018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21.3.2018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21.3.2018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21.3.2018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7" Type="http://schemas.openxmlformats.org/officeDocument/2006/relationships/image" Target="../media/image41.jpe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718" y="0"/>
            <a:ext cx="6247609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091" y="4883396"/>
            <a:ext cx="2549909" cy="1793436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10632" y="3140968"/>
            <a:ext cx="895385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Актуалност</a:t>
            </a:r>
            <a:r>
              <a:rPr lang="ru-RU" sz="3200" b="1" dirty="0">
                <a:solidFill>
                  <a:srgbClr val="FF0000"/>
                </a:solidFill>
              </a:rPr>
              <a:t>:</a:t>
            </a:r>
            <a:r>
              <a:rPr lang="ru-RU" sz="3200" b="1" dirty="0">
                <a:solidFill>
                  <a:schemeClr val="accent2"/>
                </a:solidFill>
              </a:rPr>
              <a:t>  </a:t>
            </a:r>
            <a:r>
              <a:rPr lang="ru-RU" sz="3200" b="1" dirty="0" smtClean="0"/>
              <a:t>Проектът </a:t>
            </a:r>
            <a:r>
              <a:rPr lang="ru-RU" sz="3200" b="1" dirty="0" smtClean="0"/>
              <a:t>се </a:t>
            </a:r>
            <a:r>
              <a:rPr lang="ru-RU" sz="3200" b="1" dirty="0"/>
              <a:t>планира провокиран  </a:t>
            </a:r>
            <a:r>
              <a:rPr lang="ru-RU" sz="3200" b="1" dirty="0" smtClean="0"/>
              <a:t>от </a:t>
            </a:r>
            <a:r>
              <a:rPr lang="ru-RU" sz="3200" b="1" dirty="0"/>
              <a:t>С</a:t>
            </a:r>
            <a:r>
              <a:rPr lang="ru-RU" sz="3200" b="1" dirty="0" smtClean="0"/>
              <a:t>ветовния ден </a:t>
            </a:r>
            <a:r>
              <a:rPr lang="ru-RU" sz="3200" b="1" dirty="0" smtClean="0"/>
              <a:t>на водата </a:t>
            </a:r>
            <a:r>
              <a:rPr lang="ru-RU" sz="3200" b="1" dirty="0" smtClean="0"/>
              <a:t>– 22 март</a:t>
            </a:r>
            <a:endParaRPr lang="bg-BG" sz="3200" b="1" dirty="0"/>
          </a:p>
        </p:txBody>
      </p:sp>
      <p:sp>
        <p:nvSpPr>
          <p:cNvPr id="5" name="Правоъгълник 4"/>
          <p:cNvSpPr/>
          <p:nvPr/>
        </p:nvSpPr>
        <p:spPr>
          <a:xfrm>
            <a:off x="-4693" y="5174653"/>
            <a:ext cx="717536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Цел</a:t>
            </a:r>
            <a:r>
              <a:rPr lang="ru-RU" sz="3200" b="1" dirty="0" smtClean="0">
                <a:solidFill>
                  <a:srgbClr val="FF0000"/>
                </a:solidFill>
              </a:rPr>
              <a:t>:</a:t>
            </a:r>
            <a:r>
              <a:rPr lang="ru-RU" sz="3200" b="1" dirty="0" smtClean="0">
                <a:solidFill>
                  <a:schemeClr val="accent2"/>
                </a:solidFill>
              </a:rPr>
              <a:t> </a:t>
            </a:r>
            <a:r>
              <a:rPr lang="ru-RU" sz="3200" b="1" dirty="0" smtClean="0"/>
              <a:t>Развитие на интереса към </a:t>
            </a:r>
            <a:r>
              <a:rPr lang="ru-RU" sz="3200" b="1" dirty="0" smtClean="0"/>
              <a:t>водния </a:t>
            </a:r>
            <a:r>
              <a:rPr lang="ru-RU" sz="3200" b="1" dirty="0" smtClean="0"/>
              <a:t>свят около нас.</a:t>
            </a:r>
            <a:endParaRPr lang="ru-RU" sz="1200" dirty="0" smtClean="0"/>
          </a:p>
          <a:p>
            <a:endParaRPr lang="ru-RU" sz="1400" dirty="0"/>
          </a:p>
          <a:p>
            <a:endParaRPr lang="ru-RU" sz="1400" dirty="0" smtClean="0"/>
          </a:p>
        </p:txBody>
      </p:sp>
      <p:sp>
        <p:nvSpPr>
          <p:cNvPr id="6" name="Заглавие 1"/>
          <p:cNvSpPr txBox="1">
            <a:spLocks/>
          </p:cNvSpPr>
          <p:nvPr/>
        </p:nvSpPr>
        <p:spPr>
          <a:xfrm>
            <a:off x="725731" y="332656"/>
            <a:ext cx="7772400" cy="147002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i="1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</a:rPr>
              <a:t>Проект  </a:t>
            </a:r>
            <a:br>
              <a:rPr lang="ru-RU" b="1" i="1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</a:rPr>
            </a:br>
            <a:r>
              <a:rPr lang="ru-RU" b="1" i="1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</a:rPr>
              <a:t>„ЗЛАТНАТА РИБКА»</a:t>
            </a:r>
            <a:endParaRPr lang="bg-BG" b="1" i="1" dirty="0">
              <a:ln>
                <a:solidFill>
                  <a:srgbClr val="FFFF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7" name="Подзаглавие 2"/>
          <p:cNvSpPr txBox="1">
            <a:spLocks/>
          </p:cNvSpPr>
          <p:nvPr/>
        </p:nvSpPr>
        <p:spPr>
          <a:xfrm>
            <a:off x="1835696" y="2132856"/>
            <a:ext cx="6400800" cy="8763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I Б  </a:t>
            </a:r>
            <a:r>
              <a:rPr lang="ru-RU" b="1" dirty="0" err="1" smtClean="0"/>
              <a:t>група</a:t>
            </a:r>
            <a:r>
              <a:rPr lang="ru-RU" b="1" dirty="0" smtClean="0"/>
              <a:t> „Приятели </a:t>
            </a:r>
            <a:r>
              <a:rPr lang="ru-RU" b="1" dirty="0" err="1" smtClean="0"/>
              <a:t>добри</a:t>
            </a:r>
            <a:r>
              <a:rPr lang="ru-RU" b="1" dirty="0" smtClean="0"/>
              <a:t>”</a:t>
            </a:r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val="525391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84200"/>
            <a:ext cx="6248400" cy="568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414960" y="260648"/>
            <a:ext cx="8568952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Задачи за </a:t>
            </a:r>
            <a:r>
              <a:rPr lang="ru-RU" sz="2800" b="1" dirty="0" err="1">
                <a:solidFill>
                  <a:srgbClr val="FF0000"/>
                </a:solidFill>
              </a:rPr>
              <a:t>реализиране</a:t>
            </a:r>
            <a:r>
              <a:rPr lang="ru-RU" sz="2800" b="1" dirty="0">
                <a:solidFill>
                  <a:srgbClr val="FF0000"/>
                </a:solidFill>
              </a:rPr>
              <a:t> на </a:t>
            </a:r>
            <a:r>
              <a:rPr lang="ru-RU" sz="2800" b="1" dirty="0" err="1">
                <a:solidFill>
                  <a:srgbClr val="FF0000"/>
                </a:solidFill>
              </a:rPr>
              <a:t>целта</a:t>
            </a:r>
            <a:r>
              <a:rPr lang="ru-RU" sz="2800" b="1" dirty="0">
                <a:solidFill>
                  <a:srgbClr val="FF0000"/>
                </a:solidFill>
              </a:rPr>
              <a:t>: </a:t>
            </a:r>
            <a:endParaRPr lang="ru-RU" sz="2800" b="1" dirty="0" smtClean="0">
              <a:solidFill>
                <a:srgbClr val="FF0000"/>
              </a:solidFill>
            </a:endParaRPr>
          </a:p>
          <a:p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/>
              <a:t>1</a:t>
            </a:r>
            <a:r>
              <a:rPr lang="ru-RU" sz="2800" dirty="0"/>
              <a:t>. Формиране на </a:t>
            </a:r>
            <a:r>
              <a:rPr lang="ru-RU" sz="2800" dirty="0" smtClean="0"/>
              <a:t>представи </a:t>
            </a:r>
            <a:r>
              <a:rPr lang="ru-RU" sz="2800" dirty="0"/>
              <a:t>за външния вид, </a:t>
            </a:r>
            <a:r>
              <a:rPr lang="ru-RU" sz="2800" dirty="0" smtClean="0"/>
              <a:t>структурата, характеристиките</a:t>
            </a:r>
            <a:r>
              <a:rPr lang="ru-RU" sz="2800" dirty="0"/>
              <a:t>, разнообразие и местообитанията на рибата.</a:t>
            </a:r>
          </a:p>
          <a:p>
            <a:r>
              <a:rPr lang="ru-RU" sz="2800" dirty="0" smtClean="0"/>
              <a:t>2</a:t>
            </a:r>
            <a:r>
              <a:rPr lang="ru-RU" sz="2800" dirty="0"/>
              <a:t>. </a:t>
            </a:r>
            <a:r>
              <a:rPr lang="ru-RU" sz="2800" dirty="0" err="1"/>
              <a:t>Създаване</a:t>
            </a:r>
            <a:r>
              <a:rPr lang="ru-RU" sz="2800" dirty="0"/>
              <a:t> на образ на </a:t>
            </a:r>
            <a:r>
              <a:rPr lang="ru-RU" sz="2800" dirty="0" err="1"/>
              <a:t>риба</a:t>
            </a:r>
            <a:r>
              <a:rPr lang="ru-RU" sz="2800" dirty="0"/>
              <a:t> в </a:t>
            </a:r>
            <a:r>
              <a:rPr lang="ru-RU" sz="2800" dirty="0" err="1"/>
              <a:t>различни</a:t>
            </a:r>
            <a:r>
              <a:rPr lang="ru-RU" sz="2800" dirty="0"/>
              <a:t> </a:t>
            </a:r>
            <a:r>
              <a:rPr lang="ru-RU" sz="2800" dirty="0" err="1"/>
              <a:t>дейности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3</a:t>
            </a:r>
            <a:r>
              <a:rPr lang="ru-RU" sz="2800" dirty="0"/>
              <a:t>. </a:t>
            </a:r>
            <a:r>
              <a:rPr lang="ru-RU" sz="2800" dirty="0" smtClean="0"/>
              <a:t>Възпитаване </a:t>
            </a:r>
            <a:r>
              <a:rPr lang="ru-RU" sz="2800" dirty="0"/>
              <a:t>на грижовно отношение към рибата, мотивация да се грижи за нея. </a:t>
            </a:r>
          </a:p>
          <a:p>
            <a:endParaRPr lang="ru-RU" sz="4400" dirty="0"/>
          </a:p>
        </p:txBody>
      </p:sp>
      <p:sp>
        <p:nvSpPr>
          <p:cNvPr id="3" name="Правоъгълник 2"/>
          <p:cNvSpPr/>
          <p:nvPr/>
        </p:nvSpPr>
        <p:spPr>
          <a:xfrm>
            <a:off x="251520" y="3629342"/>
            <a:ext cx="78488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Тип на </a:t>
            </a:r>
            <a:r>
              <a:rPr lang="ru-RU" sz="2800" b="1" dirty="0" smtClean="0">
                <a:solidFill>
                  <a:srgbClr val="FF0000"/>
                </a:solidFill>
              </a:rPr>
              <a:t>проекта: </a:t>
            </a:r>
            <a:r>
              <a:rPr lang="ru-RU" sz="2800" dirty="0" smtClean="0"/>
              <a:t>Творчески познавателен проект </a:t>
            </a:r>
            <a:r>
              <a:rPr lang="ru-RU" sz="2800" dirty="0"/>
              <a:t>. По </a:t>
            </a:r>
            <a:r>
              <a:rPr lang="ru-RU" sz="2800" dirty="0" err="1"/>
              <a:t>своята</a:t>
            </a:r>
            <a:r>
              <a:rPr lang="ru-RU" sz="2800" dirty="0"/>
              <a:t> </a:t>
            </a:r>
            <a:r>
              <a:rPr lang="ru-RU" sz="2800" dirty="0" err="1"/>
              <a:t>продължителност</a:t>
            </a:r>
            <a:r>
              <a:rPr lang="ru-RU" sz="2800" dirty="0"/>
              <a:t> е </a:t>
            </a:r>
            <a:r>
              <a:rPr lang="ru-RU" sz="2800" dirty="0" err="1" smtClean="0"/>
              <a:t>двуседмичен</a:t>
            </a:r>
            <a:r>
              <a:rPr lang="ru-RU" sz="2800" dirty="0" smtClean="0"/>
              <a:t> </a:t>
            </a:r>
            <a:r>
              <a:rPr lang="ru-RU" sz="2800" dirty="0"/>
              <a:t>, а </a:t>
            </a:r>
            <a:r>
              <a:rPr lang="ru-RU" sz="2800" dirty="0" err="1"/>
              <a:t>според</a:t>
            </a:r>
            <a:r>
              <a:rPr lang="ru-RU" sz="2800" dirty="0"/>
              <a:t> </a:t>
            </a:r>
            <a:r>
              <a:rPr lang="ru-RU" sz="2800" dirty="0" err="1"/>
              <a:t>интеграцията</a:t>
            </a:r>
            <a:r>
              <a:rPr lang="ru-RU" sz="2800" dirty="0"/>
              <a:t> на знания е по </a:t>
            </a:r>
            <a:r>
              <a:rPr lang="ru-RU" sz="2800" dirty="0" err="1"/>
              <a:t>една</a:t>
            </a:r>
            <a:r>
              <a:rPr lang="ru-RU" sz="2800" dirty="0"/>
              <a:t> тема от </a:t>
            </a:r>
            <a:r>
              <a:rPr lang="ru-RU" sz="2800" dirty="0" err="1"/>
              <a:t>няколко</a:t>
            </a:r>
            <a:r>
              <a:rPr lang="ru-RU" sz="2800" dirty="0"/>
              <a:t> ОН. </a:t>
            </a:r>
            <a:endParaRPr lang="bg-BG" sz="4000" dirty="0"/>
          </a:p>
        </p:txBody>
      </p:sp>
      <p:sp>
        <p:nvSpPr>
          <p:cNvPr id="4" name="Правоъгълник 3"/>
          <p:cNvSpPr/>
          <p:nvPr/>
        </p:nvSpPr>
        <p:spPr>
          <a:xfrm>
            <a:off x="414960" y="5498641"/>
            <a:ext cx="77048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FF0000"/>
                </a:solidFill>
              </a:rPr>
              <a:t>Участници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:</a:t>
            </a:r>
            <a:r>
              <a:rPr lang="ru-RU" dirty="0">
                <a:solidFill>
                  <a:schemeClr val="accent2"/>
                </a:solidFill>
              </a:rPr>
              <a:t>  </a:t>
            </a:r>
            <a:r>
              <a:rPr lang="ru-RU" sz="2800" dirty="0" smtClean="0"/>
              <a:t>В </a:t>
            </a:r>
            <a:r>
              <a:rPr lang="ru-RU" sz="2800" dirty="0"/>
              <a:t>проекта </a:t>
            </a:r>
            <a:r>
              <a:rPr lang="ru-RU" sz="2800" dirty="0" err="1"/>
              <a:t>участват</a:t>
            </a:r>
            <a:r>
              <a:rPr lang="ru-RU" sz="2800" dirty="0"/>
              <a:t> </a:t>
            </a:r>
            <a:r>
              <a:rPr lang="ru-RU" sz="2800" dirty="0" err="1"/>
              <a:t>децата</a:t>
            </a:r>
            <a:r>
              <a:rPr lang="ru-RU" sz="2800" dirty="0"/>
              <a:t> от I-б </a:t>
            </a:r>
            <a:r>
              <a:rPr lang="ru-RU" sz="2800" dirty="0" err="1"/>
              <a:t>заедно</a:t>
            </a:r>
            <a:r>
              <a:rPr lang="ru-RU" sz="2800" dirty="0"/>
              <a:t> </a:t>
            </a:r>
            <a:r>
              <a:rPr lang="ru-RU" sz="2800" dirty="0" err="1"/>
              <a:t>със</a:t>
            </a:r>
            <a:r>
              <a:rPr lang="ru-RU" sz="2800" dirty="0"/>
              <a:t> </a:t>
            </a:r>
            <a:r>
              <a:rPr lang="ru-RU" sz="2800" dirty="0" err="1"/>
              <a:t>своите</a:t>
            </a:r>
            <a:r>
              <a:rPr lang="ru-RU" sz="2800" dirty="0"/>
              <a:t> родители и учители</a:t>
            </a:r>
            <a:r>
              <a:rPr lang="ru-RU" sz="3200" dirty="0"/>
              <a:t>.</a:t>
            </a:r>
            <a:endParaRPr lang="bg-BG" sz="3200" dirty="0"/>
          </a:p>
        </p:txBody>
      </p:sp>
    </p:spTree>
    <p:extLst>
      <p:ext uri="{BB962C8B-B14F-4D97-AF65-F5344CB8AC3E}">
        <p14:creationId xmlns:p14="http://schemas.microsoft.com/office/powerpoint/2010/main" val="782784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232306" y="116632"/>
            <a:ext cx="8712968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                     </a:t>
            </a:r>
            <a:r>
              <a:rPr lang="ru-RU" sz="2400" b="1" dirty="0" err="1" smtClean="0">
                <a:solidFill>
                  <a:srgbClr val="FF0000"/>
                </a:solidFill>
              </a:rPr>
              <a:t>Етапи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на </a:t>
            </a:r>
            <a:r>
              <a:rPr lang="ru-RU" sz="2400" b="1" dirty="0" err="1">
                <a:solidFill>
                  <a:srgbClr val="FF0000"/>
                </a:solidFill>
              </a:rPr>
              <a:t>реализиране</a:t>
            </a:r>
            <a:r>
              <a:rPr lang="ru-RU" sz="2400" b="1" dirty="0">
                <a:solidFill>
                  <a:srgbClr val="FF0000"/>
                </a:solidFill>
              </a:rPr>
              <a:t> на проекта</a:t>
            </a:r>
            <a:r>
              <a:rPr lang="ru-RU" sz="2400" b="1" dirty="0" smtClean="0">
                <a:solidFill>
                  <a:srgbClr val="FF0000"/>
                </a:solidFill>
              </a:rPr>
              <a:t>:</a:t>
            </a:r>
          </a:p>
          <a:p>
            <a:r>
              <a:rPr lang="ru-RU" sz="2400" b="1" dirty="0"/>
              <a:t>-</a:t>
            </a:r>
            <a:r>
              <a:rPr lang="ru-RU" sz="2000" b="1" dirty="0" err="1" smtClean="0"/>
              <a:t>Организационен</a:t>
            </a:r>
            <a:r>
              <a:rPr lang="ru-RU" sz="2000" b="1" dirty="0" smtClean="0"/>
              <a:t> </a:t>
            </a:r>
            <a:r>
              <a:rPr lang="ru-RU" sz="2000" b="1" dirty="0"/>
              <a:t>: </a:t>
            </a:r>
            <a:endParaRPr lang="ru-RU" sz="2000" b="1" dirty="0" smtClean="0"/>
          </a:p>
          <a:p>
            <a:r>
              <a:rPr lang="ru-RU" sz="2000" dirty="0" err="1" smtClean="0"/>
              <a:t>Информиране</a:t>
            </a:r>
            <a:r>
              <a:rPr lang="ru-RU" sz="2000" dirty="0" smtClean="0"/>
              <a:t> </a:t>
            </a:r>
            <a:r>
              <a:rPr lang="ru-RU" sz="2000" dirty="0"/>
              <a:t>на </a:t>
            </a:r>
            <a:r>
              <a:rPr lang="ru-RU" sz="2000" dirty="0" err="1"/>
              <a:t>родителите</a:t>
            </a:r>
            <a:r>
              <a:rPr lang="ru-RU" sz="2000" dirty="0"/>
              <a:t> за </a:t>
            </a:r>
            <a:r>
              <a:rPr lang="ru-RU" sz="2000" dirty="0" err="1"/>
              <a:t>предстоящия</a:t>
            </a:r>
            <a:r>
              <a:rPr lang="ru-RU" sz="2000" dirty="0"/>
              <a:t> проект</a:t>
            </a:r>
            <a:r>
              <a:rPr lang="ru-RU" sz="2000" dirty="0" smtClean="0"/>
              <a:t>. Децата </a:t>
            </a:r>
            <a:r>
              <a:rPr lang="ru-RU" sz="2000" dirty="0"/>
              <a:t>също се запознават с предстоящия проект</a:t>
            </a:r>
            <a:r>
              <a:rPr lang="ru-RU" sz="2000" dirty="0" smtClean="0"/>
              <a:t>, като </a:t>
            </a:r>
            <a:r>
              <a:rPr lang="ru-RU" sz="2000" dirty="0"/>
              <a:t>се провокират с подходящите въпроси </a:t>
            </a:r>
            <a:r>
              <a:rPr lang="ru-RU" sz="2000" b="1" dirty="0" smtClean="0"/>
              <a:t>-</a:t>
            </a:r>
            <a:r>
              <a:rPr lang="ru-RU" sz="2000" b="1" dirty="0"/>
              <a:t>Оперативен: </a:t>
            </a:r>
            <a:endParaRPr lang="ru-RU" sz="2000" b="1" dirty="0" smtClean="0"/>
          </a:p>
          <a:p>
            <a:r>
              <a:rPr lang="ru-RU" sz="2000" dirty="0" smtClean="0"/>
              <a:t>Това </a:t>
            </a:r>
            <a:r>
              <a:rPr lang="ru-RU" sz="2000" dirty="0"/>
              <a:t>е същинския </a:t>
            </a:r>
            <a:r>
              <a:rPr lang="ru-RU" sz="2000" dirty="0" smtClean="0"/>
              <a:t>етап, </a:t>
            </a:r>
            <a:r>
              <a:rPr lang="ru-RU" sz="2000" dirty="0"/>
              <a:t>в който родители гостуват на групата и заедно със своите деца изработват </a:t>
            </a:r>
            <a:r>
              <a:rPr lang="ru-RU" sz="2000" dirty="0" smtClean="0"/>
              <a:t>рибки от домашен пластелин и рула от хартия.</a:t>
            </a:r>
          </a:p>
          <a:p>
            <a:r>
              <a:rPr lang="ru-RU" sz="2000" b="1" dirty="0" smtClean="0"/>
              <a:t>-</a:t>
            </a:r>
            <a:r>
              <a:rPr lang="ru-RU" sz="2000" b="1" dirty="0"/>
              <a:t>Продуктивен:  </a:t>
            </a:r>
            <a:endParaRPr lang="ru-RU" sz="2000" b="1" dirty="0" smtClean="0"/>
          </a:p>
          <a:p>
            <a:r>
              <a:rPr lang="ru-RU" sz="2000" dirty="0" smtClean="0"/>
              <a:t>Аквариум с </a:t>
            </a:r>
            <a:r>
              <a:rPr lang="ru-RU" sz="2000" dirty="0" err="1" smtClean="0"/>
              <a:t>изработените</a:t>
            </a:r>
            <a:r>
              <a:rPr lang="ru-RU" sz="2000" dirty="0" smtClean="0"/>
              <a:t> </a:t>
            </a:r>
            <a:r>
              <a:rPr lang="ru-RU" sz="2000" dirty="0" err="1" smtClean="0"/>
              <a:t>рибки</a:t>
            </a:r>
            <a:endParaRPr lang="ru-RU" dirty="0"/>
          </a:p>
        </p:txBody>
      </p:sp>
      <p:sp>
        <p:nvSpPr>
          <p:cNvPr id="4" name="Правоъгълник 3"/>
          <p:cNvSpPr/>
          <p:nvPr/>
        </p:nvSpPr>
        <p:spPr>
          <a:xfrm>
            <a:off x="2668846" y="3116366"/>
            <a:ext cx="30301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2400" b="1" dirty="0" smtClean="0">
                <a:solidFill>
                  <a:srgbClr val="FF0000"/>
                </a:solidFill>
              </a:rPr>
              <a:t>Образователен </a:t>
            </a:r>
            <a:r>
              <a:rPr lang="bg-BG" sz="2400" b="1" dirty="0">
                <a:solidFill>
                  <a:srgbClr val="FF0000"/>
                </a:solidFill>
              </a:rPr>
              <a:t>план: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6669837"/>
              </p:ext>
            </p:extLst>
          </p:nvPr>
        </p:nvGraphicFramePr>
        <p:xfrm>
          <a:off x="226368" y="3576844"/>
          <a:ext cx="8856984" cy="3092517"/>
        </p:xfrm>
        <a:graphic>
          <a:graphicData uri="http://schemas.openxmlformats.org/drawingml/2006/table">
            <a:tbl>
              <a:tblPr firstRow="1" firstCol="1" bandRow="1"/>
              <a:tblGrid>
                <a:gridCol w="3397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59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8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Образователни направления</a:t>
                      </a:r>
                      <a:endParaRPr lang="bg-BG" sz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Вид на детската дейност:образователни ситуации</a:t>
                      </a:r>
                      <a:r>
                        <a:rPr lang="bg-BG" sz="16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игри, допълнителни </a:t>
                      </a:r>
                      <a:r>
                        <a:rPr lang="bg-BG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дейности и др.</a:t>
                      </a:r>
                      <a:endParaRPr lang="bg-BG" sz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02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B05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Околен свят</a:t>
                      </a:r>
                      <a:endParaRPr lang="bg-BG" sz="1200" dirty="0">
                        <a:solidFill>
                          <a:srgbClr val="00B05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Кой живее в аквариума? – беседа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На</a:t>
                      </a:r>
                      <a:r>
                        <a:rPr lang="bg-BG" sz="16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гости на Златната рибка – разходка до аквариума и плажа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B05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Български език и литература</a:t>
                      </a:r>
                      <a:endParaRPr lang="bg-BG" sz="1200" dirty="0">
                        <a:solidFill>
                          <a:srgbClr val="00B05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Приказки „Златната рибка</a:t>
                      </a:r>
                      <a:r>
                        <a:rPr lang="bg-BG" sz="16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“, </a:t>
                      </a:r>
                      <a:r>
                        <a:rPr lang="bg-BG" sz="16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„Дядо и риба</a:t>
                      </a:r>
                      <a:r>
                        <a:rPr lang="bg-BG" sz="16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“</a:t>
                      </a:r>
                      <a:r>
                        <a:rPr lang="bg-BG" sz="1600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и</a:t>
                      </a:r>
                      <a:r>
                        <a:rPr lang="bg-BG" sz="16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„ </a:t>
                      </a:r>
                      <a:r>
                        <a:rPr lang="bg-BG" sz="16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Малката</a:t>
                      </a:r>
                      <a:r>
                        <a:rPr lang="bg-BG" sz="1600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русалка“</a:t>
                      </a:r>
                      <a:endParaRPr lang="bg-BG" sz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8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B05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Изобразително изкуство</a:t>
                      </a:r>
                      <a:endParaRPr lang="bg-BG" sz="1200" dirty="0">
                        <a:solidFill>
                          <a:srgbClr val="00B05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Апликиране</a:t>
                      </a:r>
                      <a:r>
                        <a:rPr lang="bg-BG" sz="1600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„Рибки в аквариум“ ,“Рибки от цветни ръчички"</a:t>
                      </a:r>
                      <a:endParaRPr lang="bg-BG" sz="1600" dirty="0" smtClean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Рисуване „Да</a:t>
                      </a:r>
                      <a:r>
                        <a:rPr lang="bg-BG" sz="1600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си направим морско дъно“ </a:t>
                      </a:r>
                      <a:endParaRPr lang="bg-BG" sz="1600" dirty="0" smtClean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6570"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solidFill>
                            <a:srgbClr val="00B050"/>
                          </a:solidFill>
                        </a:rPr>
                        <a:t>Физическа култура</a:t>
                      </a:r>
                      <a:endParaRPr lang="bg-BG" sz="1600" dirty="0">
                        <a:solidFill>
                          <a:srgbClr val="00B050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solidFill>
                            <a:srgbClr val="FF0000"/>
                          </a:solidFill>
                        </a:rPr>
                        <a:t>ПИ „Акула и рибки“</a:t>
                      </a:r>
                    </a:p>
                    <a:p>
                      <a:r>
                        <a:rPr lang="bg-BG" sz="1600" dirty="0" smtClean="0">
                          <a:solidFill>
                            <a:srgbClr val="FF0000"/>
                          </a:solidFill>
                        </a:rPr>
                        <a:t>Пи</a:t>
                      </a:r>
                      <a:r>
                        <a:rPr lang="bg-BG" sz="1600" baseline="0" dirty="0" smtClean="0">
                          <a:solidFill>
                            <a:srgbClr val="FF0000"/>
                          </a:solidFill>
                        </a:rPr>
                        <a:t> „Морски вълни“</a:t>
                      </a:r>
                      <a:endParaRPr lang="bg-BG" sz="16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7191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2195736" y="365767"/>
            <a:ext cx="38964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Реализация на </a:t>
            </a:r>
            <a:r>
              <a:rPr lang="ru-RU" sz="2400" b="1" dirty="0" err="1">
                <a:solidFill>
                  <a:srgbClr val="FF0000"/>
                </a:solidFill>
              </a:rPr>
              <a:t>дейностите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endParaRPr lang="bg-BG" sz="2400" b="1" dirty="0">
              <a:solidFill>
                <a:srgbClr val="FF0000"/>
              </a:solidFill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341530" y="827432"/>
            <a:ext cx="37084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/>
          </a:p>
          <a:p>
            <a:r>
              <a:rPr lang="ru-RU" sz="2400" dirty="0" smtClean="0"/>
              <a:t>Кой </a:t>
            </a:r>
            <a:r>
              <a:rPr lang="ru-RU" sz="2400" dirty="0"/>
              <a:t>живее в аквариума</a:t>
            </a:r>
            <a:r>
              <a:rPr lang="ru-RU" sz="2400" dirty="0" smtClean="0"/>
              <a:t>? – </a:t>
            </a:r>
          </a:p>
          <a:p>
            <a:r>
              <a:rPr lang="ru-RU" sz="2400" dirty="0" smtClean="0"/>
              <a:t>беседа, разговор</a:t>
            </a:r>
            <a:endParaRPr lang="ru-RU" sz="2000" dirty="0"/>
          </a:p>
          <a:p>
            <a:endParaRPr lang="ru-RU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29" y="2304760"/>
            <a:ext cx="3711301" cy="2087606"/>
          </a:xfrm>
          <a:prstGeom prst="rect">
            <a:avLst/>
          </a:prstGeom>
        </p:spPr>
      </p:pic>
      <p:sp>
        <p:nvSpPr>
          <p:cNvPr id="8" name="Правоъгълник 7"/>
          <p:cNvSpPr/>
          <p:nvPr/>
        </p:nvSpPr>
        <p:spPr>
          <a:xfrm>
            <a:off x="4357009" y="993730"/>
            <a:ext cx="432048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/>
              <a:t>Четене</a:t>
            </a:r>
            <a:r>
              <a:rPr lang="ru-RU" sz="2400" dirty="0" smtClean="0"/>
              <a:t> на </a:t>
            </a:r>
            <a:r>
              <a:rPr lang="ru-RU" sz="2400" dirty="0" err="1" smtClean="0"/>
              <a:t>приказки</a:t>
            </a:r>
            <a:r>
              <a:rPr lang="ru-RU" sz="2400" dirty="0" smtClean="0"/>
              <a:t> </a:t>
            </a:r>
          </a:p>
          <a:p>
            <a:r>
              <a:rPr lang="ru-RU" sz="2400" dirty="0" smtClean="0"/>
              <a:t>«Рибарят </a:t>
            </a:r>
            <a:r>
              <a:rPr lang="ru-RU" sz="2400" dirty="0" smtClean="0"/>
              <a:t>и златната </a:t>
            </a:r>
            <a:r>
              <a:rPr lang="ru-RU" sz="2400" dirty="0" smtClean="0"/>
              <a:t>рибка»</a:t>
            </a:r>
            <a:endParaRPr lang="ru-RU" sz="2400" dirty="0" smtClean="0"/>
          </a:p>
          <a:p>
            <a:r>
              <a:rPr lang="ru-RU" sz="2400" dirty="0" smtClean="0"/>
              <a:t>«Дядо </a:t>
            </a:r>
            <a:r>
              <a:rPr lang="ru-RU" sz="2400" dirty="0" smtClean="0"/>
              <a:t>и </a:t>
            </a:r>
            <a:r>
              <a:rPr lang="ru-RU" sz="2400" dirty="0" smtClean="0"/>
              <a:t>риба»</a:t>
            </a:r>
            <a:endParaRPr lang="ru-RU" sz="2400" dirty="0" smtClean="0"/>
          </a:p>
          <a:p>
            <a:endParaRPr lang="ru-RU" sz="2000" dirty="0"/>
          </a:p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319" y="4730272"/>
            <a:ext cx="3558930" cy="2002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887" y="2248533"/>
            <a:ext cx="4051508" cy="227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9848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онтейнер за съдържание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66331"/>
            <a:ext cx="2427500" cy="3236667"/>
          </a:xfrm>
        </p:spPr>
      </p:pic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843" y="3735891"/>
            <a:ext cx="2247197" cy="2996263"/>
          </a:xfrm>
        </p:spPr>
      </p:pic>
      <p:sp>
        <p:nvSpPr>
          <p:cNvPr id="5" name="Правоъгълник 4"/>
          <p:cNvSpPr/>
          <p:nvPr/>
        </p:nvSpPr>
        <p:spPr>
          <a:xfrm>
            <a:off x="323528" y="89003"/>
            <a:ext cx="36724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</a:t>
            </a:r>
          </a:p>
          <a:p>
            <a:r>
              <a:rPr lang="ru-RU" sz="2400" dirty="0" err="1" smtClean="0"/>
              <a:t>Хранене</a:t>
            </a:r>
            <a:r>
              <a:rPr lang="ru-RU" sz="2400" dirty="0" smtClean="0"/>
              <a:t> на </a:t>
            </a:r>
            <a:r>
              <a:rPr lang="ru-RU" sz="2400" dirty="0" err="1" smtClean="0"/>
              <a:t>рибките</a:t>
            </a:r>
            <a:r>
              <a:rPr lang="ru-RU" sz="2400" dirty="0" smtClean="0"/>
              <a:t> в </a:t>
            </a:r>
          </a:p>
          <a:p>
            <a:r>
              <a:rPr lang="ru-RU" sz="2400" dirty="0" err="1" smtClean="0"/>
              <a:t>детската</a:t>
            </a:r>
            <a:r>
              <a:rPr lang="ru-RU" sz="2400" dirty="0" smtClean="0"/>
              <a:t> градина</a:t>
            </a:r>
            <a:endParaRPr lang="ru-RU" sz="2000" dirty="0"/>
          </a:p>
          <a:p>
            <a:endParaRPr lang="ru-RU" dirty="0"/>
          </a:p>
        </p:txBody>
      </p:sp>
      <p:sp>
        <p:nvSpPr>
          <p:cNvPr id="10" name="Правоъгълник 9"/>
          <p:cNvSpPr/>
          <p:nvPr/>
        </p:nvSpPr>
        <p:spPr>
          <a:xfrm>
            <a:off x="5444494" y="435208"/>
            <a:ext cx="33843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В Аквариума</a:t>
            </a:r>
            <a:endParaRPr lang="ru-RU" sz="2000" dirty="0"/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605" y="3861048"/>
            <a:ext cx="3751265" cy="2110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616" y="1052736"/>
            <a:ext cx="4278962" cy="2404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2168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2411760" y="-291675"/>
            <a:ext cx="417646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/>
          </a:p>
          <a:p>
            <a:r>
              <a:rPr lang="ru-RU" sz="2800" b="1" dirty="0" smtClean="0">
                <a:solidFill>
                  <a:srgbClr val="FF0000"/>
                </a:solidFill>
              </a:rPr>
              <a:t>Творчески </a:t>
            </a:r>
            <a:r>
              <a:rPr lang="ru-RU" sz="2800" b="1" dirty="0" err="1" smtClean="0">
                <a:solidFill>
                  <a:srgbClr val="FF0000"/>
                </a:solidFill>
              </a:rPr>
              <a:t>дейности</a:t>
            </a:r>
            <a:endParaRPr lang="ru-RU" sz="2400" b="1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453617" y="645816"/>
            <a:ext cx="2356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 smtClean="0"/>
              <a:t>      Морско дъно</a:t>
            </a:r>
            <a:endParaRPr lang="bg-BG" sz="2400" dirty="0"/>
          </a:p>
        </p:txBody>
      </p:sp>
      <p:pic>
        <p:nvPicPr>
          <p:cNvPr id="2053" name="Picture 5" descr="D:\Атанасова\1 Б група\Снимки проект '' Златна рибка ''\20180219_0933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00" y="1292632"/>
            <a:ext cx="3340926" cy="1879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Текстово поле 3"/>
          <p:cNvSpPr txBox="1"/>
          <p:nvPr/>
        </p:nvSpPr>
        <p:spPr>
          <a:xfrm>
            <a:off x="3772482" y="708598"/>
            <a:ext cx="2486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400" dirty="0" smtClean="0"/>
              <a:t>Рибки от ръчички</a:t>
            </a:r>
            <a:endParaRPr lang="bg-BG" sz="2400" dirty="0"/>
          </a:p>
        </p:txBody>
      </p:sp>
      <p:pic>
        <p:nvPicPr>
          <p:cNvPr id="1027" name="Picture 3" descr="F:\РИБКИ ОТ РЪЧИЧКИ\20180320_1140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616749" y="1872757"/>
            <a:ext cx="2798173" cy="1878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аквариум с зл рибки\20180319_16285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230991" y="4177810"/>
            <a:ext cx="2857842" cy="214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екстово поле 5"/>
          <p:cNvSpPr txBox="1"/>
          <p:nvPr/>
        </p:nvSpPr>
        <p:spPr>
          <a:xfrm>
            <a:off x="6641205" y="293100"/>
            <a:ext cx="20374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400" dirty="0" smtClean="0"/>
              <a:t>Аквариум със </a:t>
            </a:r>
          </a:p>
          <a:p>
            <a:r>
              <a:rPr lang="bg-BG" sz="2400" dirty="0" smtClean="0"/>
              <a:t>златна рибка</a:t>
            </a:r>
            <a:endParaRPr lang="bg-BG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48157"/>
            <a:ext cx="1831646" cy="3330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C:\Users\user\Desktop\РИБКИ ОТ РЪЧИЧКИ\29386412_2333219196695593_689311829754642432_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514" y="4509120"/>
            <a:ext cx="2295583" cy="2069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:\аквариум с зл рибки\20180319_09102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1" y="1107481"/>
            <a:ext cx="1851670" cy="2468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1095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20758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2"/>
                </a:solidFill>
              </a:rPr>
              <a:t>Работа </a:t>
            </a:r>
            <a:r>
              <a:rPr lang="ru-RU" sz="3200" b="1" dirty="0">
                <a:solidFill>
                  <a:schemeClr val="accent2"/>
                </a:solidFill>
              </a:rPr>
              <a:t>с родители:</a:t>
            </a:r>
            <a:endParaRPr lang="bg-BG" sz="3200" b="1" dirty="0">
              <a:solidFill>
                <a:schemeClr val="accent2"/>
              </a:solidFill>
            </a:endParaRPr>
          </a:p>
        </p:txBody>
      </p:sp>
      <p:sp>
        <p:nvSpPr>
          <p:cNvPr id="5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251520" y="980728"/>
            <a:ext cx="4128513" cy="1252736"/>
          </a:xfrm>
        </p:spPr>
        <p:txBody>
          <a:bodyPr/>
          <a:lstStyle/>
          <a:p>
            <a:r>
              <a:rPr lang="bg-BG" dirty="0" smtClean="0"/>
              <a:t>Пано от пластмасови </a:t>
            </a:r>
          </a:p>
          <a:p>
            <a:pPr marL="0" indent="0">
              <a:buNone/>
            </a:pPr>
            <a:r>
              <a:rPr lang="bg-BG" dirty="0"/>
              <a:t> </a:t>
            </a:r>
            <a:r>
              <a:rPr lang="bg-BG" dirty="0" smtClean="0"/>
              <a:t>    капачки</a:t>
            </a:r>
            <a:endParaRPr lang="bg-BG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196666"/>
            <a:ext cx="1871663" cy="332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23" y="2196667"/>
            <a:ext cx="1871663" cy="332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716463" y="1022003"/>
            <a:ext cx="4038600" cy="1182862"/>
          </a:xfrm>
        </p:spPr>
        <p:txBody>
          <a:bodyPr/>
          <a:lstStyle/>
          <a:p>
            <a:r>
              <a:rPr lang="bg-BG" dirty="0" smtClean="0"/>
              <a:t>Да направим рибки с мама и </a:t>
            </a:r>
            <a:r>
              <a:rPr lang="bg-BG" dirty="0" err="1" smtClean="0"/>
              <a:t>тати</a:t>
            </a:r>
            <a:endParaRPr lang="bg-BG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350" y="1933785"/>
            <a:ext cx="2592288" cy="1942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946722"/>
            <a:ext cx="1944216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5" y="4005064"/>
            <a:ext cx="1733257" cy="270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2500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67544" y="620689"/>
            <a:ext cx="4038600" cy="936104"/>
          </a:xfrm>
        </p:spPr>
        <p:txBody>
          <a:bodyPr/>
          <a:lstStyle/>
          <a:p>
            <a:r>
              <a:rPr lang="bg-BG" dirty="0" smtClean="0"/>
              <a:t>Аквариум от кутия</a:t>
            </a:r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13384"/>
            <a:ext cx="3456384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95682"/>
            <a:ext cx="3456384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558" y="3995683"/>
            <a:ext cx="4161533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110" y="764704"/>
            <a:ext cx="3840427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9887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059832" y="-90264"/>
            <a:ext cx="3240360" cy="1143000"/>
          </a:xfrm>
        </p:spPr>
        <p:txBody>
          <a:bodyPr>
            <a:normAutofit/>
          </a:bodyPr>
          <a:lstStyle/>
          <a:p>
            <a:r>
              <a:rPr lang="bg-BG" sz="3600" dirty="0" smtClean="0"/>
              <a:t>АКВАРИУМ</a:t>
            </a:r>
            <a:endParaRPr lang="bg-BG" sz="3600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845648"/>
            <a:ext cx="3750336" cy="2812752"/>
          </a:xfr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057" y="764704"/>
            <a:ext cx="3582144" cy="268660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3933056"/>
            <a:ext cx="4315969" cy="2735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167" y="3743938"/>
            <a:ext cx="3899925" cy="292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8454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177022" y="987703"/>
            <a:ext cx="2684238" cy="892696"/>
          </a:xfrm>
        </p:spPr>
        <p:txBody>
          <a:bodyPr>
            <a:normAutofit lnSpcReduction="10000"/>
          </a:bodyPr>
          <a:lstStyle/>
          <a:p>
            <a:r>
              <a:rPr lang="bg-BG" dirty="0" smtClean="0"/>
              <a:t>Кой живее в аквариума?</a:t>
            </a:r>
            <a:endParaRPr lang="bg-BG" dirty="0"/>
          </a:p>
        </p:txBody>
      </p:sp>
      <p:sp>
        <p:nvSpPr>
          <p:cNvPr id="5" name="Правоъгълник 4"/>
          <p:cNvSpPr/>
          <p:nvPr/>
        </p:nvSpPr>
        <p:spPr>
          <a:xfrm>
            <a:off x="0" y="-315416"/>
            <a:ext cx="741682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 </a:t>
            </a:r>
          </a:p>
          <a:p>
            <a:r>
              <a:rPr lang="ru-RU" sz="2800" dirty="0" err="1">
                <a:solidFill>
                  <a:srgbClr val="FF0000"/>
                </a:solidFill>
              </a:rPr>
              <a:t>Игри</a:t>
            </a:r>
            <a:r>
              <a:rPr lang="ru-RU" sz="2800" dirty="0">
                <a:solidFill>
                  <a:srgbClr val="FF0000"/>
                </a:solidFill>
              </a:rPr>
              <a:t> в </a:t>
            </a:r>
            <a:r>
              <a:rPr lang="ru-RU" sz="2800" dirty="0" err="1">
                <a:solidFill>
                  <a:srgbClr val="FF0000"/>
                </a:solidFill>
              </a:rPr>
              <a:t>допълнителните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форми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90" y="2034111"/>
            <a:ext cx="2827180" cy="1590289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293096"/>
            <a:ext cx="3096344" cy="1741694"/>
          </a:xfrm>
          <a:prstGeom prst="rect">
            <a:avLst/>
          </a:prstGeom>
        </p:spPr>
      </p:pic>
      <p:sp>
        <p:nvSpPr>
          <p:cNvPr id="9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2660476" y="757757"/>
            <a:ext cx="4038600" cy="864096"/>
          </a:xfrm>
        </p:spPr>
        <p:txBody>
          <a:bodyPr>
            <a:normAutofit lnSpcReduction="10000"/>
          </a:bodyPr>
          <a:lstStyle/>
          <a:p>
            <a:r>
              <a:rPr lang="bg-BG" dirty="0" smtClean="0"/>
              <a:t>Интерактивна игра „Рибки“</a:t>
            </a:r>
            <a:endParaRPr lang="bg-BG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689596"/>
            <a:ext cx="1957387" cy="260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084" y="4504094"/>
            <a:ext cx="2563384" cy="1923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6043675" y="792982"/>
            <a:ext cx="4038600" cy="864096"/>
          </a:xfrm>
        </p:spPr>
        <p:txBody>
          <a:bodyPr>
            <a:normAutofit/>
          </a:bodyPr>
          <a:lstStyle/>
          <a:p>
            <a:r>
              <a:rPr lang="bg-BG" dirty="0" smtClean="0"/>
              <a:t>Кой се крие тук</a:t>
            </a:r>
            <a:endParaRPr lang="bg-BG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024" y="1880399"/>
            <a:ext cx="3373714" cy="1897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3675" y="4279639"/>
            <a:ext cx="2907815" cy="1635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4560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онтейнер за съдържание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457678"/>
            <a:ext cx="2808312" cy="1579675"/>
          </a:xfrm>
        </p:spPr>
      </p:pic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73" y="1126908"/>
            <a:ext cx="2794187" cy="1571730"/>
          </a:xfrm>
        </p:spPr>
      </p:pic>
      <p:sp>
        <p:nvSpPr>
          <p:cNvPr id="5" name="Правоъгълник 4"/>
          <p:cNvSpPr/>
          <p:nvPr/>
        </p:nvSpPr>
        <p:spPr>
          <a:xfrm>
            <a:off x="257742" y="46750"/>
            <a:ext cx="88862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/>
          </a:p>
          <a:p>
            <a:r>
              <a:rPr lang="ru-RU" sz="2400" dirty="0"/>
              <a:t>  </a:t>
            </a:r>
            <a:r>
              <a:rPr lang="ru-RU" sz="2400" dirty="0" smtClean="0"/>
              <a:t> </a:t>
            </a:r>
            <a:r>
              <a:rPr lang="ru-RU" sz="2400" dirty="0"/>
              <a:t>ПИ «</a:t>
            </a:r>
            <a:r>
              <a:rPr lang="ru-RU" sz="2400" dirty="0" err="1"/>
              <a:t>Морски</a:t>
            </a:r>
            <a:r>
              <a:rPr lang="ru-RU" sz="2400" dirty="0"/>
              <a:t> </a:t>
            </a:r>
            <a:r>
              <a:rPr lang="ru-RU" sz="2400" dirty="0" err="1"/>
              <a:t>вълни</a:t>
            </a:r>
            <a:r>
              <a:rPr lang="ru-RU" sz="2400" dirty="0" smtClean="0"/>
              <a:t>»  ПИ </a:t>
            </a:r>
            <a:r>
              <a:rPr lang="ru-RU" sz="2400" dirty="0"/>
              <a:t>«Акула и </a:t>
            </a:r>
            <a:r>
              <a:rPr lang="ru-RU" sz="2400" dirty="0" err="1" smtClean="0"/>
              <a:t>рибки</a:t>
            </a:r>
            <a:r>
              <a:rPr lang="ru-RU" sz="2400" dirty="0" smtClean="0"/>
              <a:t>»     </a:t>
            </a:r>
            <a:r>
              <a:rPr lang="ru-RU" sz="2400" dirty="0" err="1" smtClean="0"/>
              <a:t>Разходка</a:t>
            </a:r>
            <a:r>
              <a:rPr lang="ru-RU" sz="2400" dirty="0" smtClean="0"/>
              <a:t> до </a:t>
            </a:r>
            <a:r>
              <a:rPr lang="ru-RU" sz="2400" dirty="0" err="1" smtClean="0"/>
              <a:t>морето</a:t>
            </a:r>
            <a:endParaRPr lang="ru-RU" sz="2400" dirty="0"/>
          </a:p>
          <a:p>
            <a:endParaRPr lang="ru-RU" sz="2400" dirty="0" smtClean="0"/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73019" y="1568731"/>
            <a:ext cx="2573213" cy="192991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61526">
            <a:off x="3296740" y="4425115"/>
            <a:ext cx="2325769" cy="1744327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123030"/>
            <a:ext cx="3384376" cy="1903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384" y="3501008"/>
            <a:ext cx="3193370" cy="179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7344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251520" y="476672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solidFill>
                  <a:schemeClr val="accent2"/>
                </a:solidFill>
              </a:rPr>
              <a:t>Резултати</a:t>
            </a:r>
            <a:r>
              <a:rPr lang="ru-RU" sz="3200" b="1" dirty="0">
                <a:solidFill>
                  <a:schemeClr val="accent2"/>
                </a:solidFill>
              </a:rPr>
              <a:t> от </a:t>
            </a:r>
            <a:r>
              <a:rPr lang="ru-RU" sz="3200" b="1" dirty="0" smtClean="0">
                <a:solidFill>
                  <a:schemeClr val="accent2"/>
                </a:solidFill>
              </a:rPr>
              <a:t>проекта:    </a:t>
            </a:r>
            <a:r>
              <a:rPr lang="ru-RU" sz="2800" b="1" dirty="0" smtClean="0"/>
              <a:t>НАШИЯТ  АКВАРИУМ</a:t>
            </a:r>
            <a:endParaRPr lang="bg-BG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19" y="1268760"/>
            <a:ext cx="8524438" cy="5299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8286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1063</TotalTime>
  <Words>395</Words>
  <Application>Microsoft Office PowerPoint</Application>
  <PresentationFormat>On-screen Show (4:3)</PresentationFormat>
  <Paragraphs>61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Office тема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Работа с родители:</vt:lpstr>
      <vt:lpstr>PowerPoint Presentation</vt:lpstr>
      <vt:lpstr>АКВАРИУМ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  „Бобче залепи и листенце направи”</dc:title>
  <dc:creator>Karolina Ivanova</dc:creator>
  <cp:lastModifiedBy>P Liuckanova-Boss</cp:lastModifiedBy>
  <cp:revision>53</cp:revision>
  <dcterms:created xsi:type="dcterms:W3CDTF">2017-11-07T10:38:58Z</dcterms:created>
  <dcterms:modified xsi:type="dcterms:W3CDTF">2018-03-21T07:16:42Z</dcterms:modified>
</cp:coreProperties>
</file>