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4" r:id="rId10"/>
    <p:sldId id="269" r:id="rId11"/>
    <p:sldId id="268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29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7EECE-5CBB-4AC1-9C34-09F49B95D215}" type="datetimeFigureOut">
              <a:rPr lang="bg-BG" smtClean="0"/>
              <a:t>20.3.2018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02B68-B0F6-43A3-8C7D-85A8FFCC9CD3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49106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02B68-B0F6-43A3-8C7D-85A8FFCC9CD3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6789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6B14-9E86-44B6-84FF-D889ABB83DD1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44667-659A-43C9-9CD3-129B03B0F9B1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B1B47-5704-45FA-963D-937FC12D4E30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F5F69-621D-4F4D-84AE-F59EBA610965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67AD7-05D3-46A6-A467-877716DE2915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E39B6-AB77-4E3A-AFA5-217EABE5A16F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1A9B-3A0D-42D6-BC82-FC75AD9DB488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2A7BE-475C-4965-A8CB-760C3CA706C7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8F73-3293-49A8-AF00-94744092EF2C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1376-919C-4958-AB7B-AF13F4B34C30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1886-5850-4A39-8779-AA3B3421AC35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000D700-AAE9-4A72-9A10-40C973551AE8}" type="datetime1">
              <a:rPr lang="bg-BG" smtClean="0"/>
              <a:t>20.3.2018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FD321A0-1573-459F-BDEB-13788C457303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403648" y="4941169"/>
            <a:ext cx="6400800" cy="2423120"/>
          </a:xfrm>
        </p:spPr>
        <p:txBody>
          <a:bodyPr>
            <a:normAutofit/>
          </a:bodyPr>
          <a:lstStyle/>
          <a:p>
            <a:endParaRPr lang="bg-BG" sz="3600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59" cy="1124744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bg-BG" dirty="0" err="1" smtClean="0">
                <a:solidFill>
                  <a:schemeClr val="accent2">
                    <a:lumMod val="50000"/>
                  </a:schemeClr>
                </a:solidFill>
              </a:rPr>
              <a:t>ВодеВн</a:t>
            </a:r>
            <a:r>
              <a:rPr lang="bg-BG" dirty="0" smtClean="0">
                <a:solidFill>
                  <a:schemeClr val="accent2">
                    <a:lumMod val="50000"/>
                  </a:schemeClr>
                </a:solidFill>
              </a:rPr>
              <a:t>   свят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</a:t>
            </a:fld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4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4355976" y="377216"/>
            <a:ext cx="23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 smtClean="0"/>
              <a:t>              </a:t>
            </a:r>
            <a:r>
              <a:rPr lang="bg-BG" sz="3600" dirty="0" smtClean="0"/>
              <a:t>ВОДЕН   </a:t>
            </a:r>
            <a:r>
              <a:rPr lang="bg-BG" sz="3600" dirty="0" smtClean="0"/>
              <a:t>СВЯТ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203465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520" y="260649"/>
            <a:ext cx="8640960" cy="5976664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bg-BG" sz="60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Пътешествие </a:t>
            </a:r>
            <a:br>
              <a:rPr lang="bg-BG" sz="60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</a:br>
            <a:r>
              <a:rPr lang="bg-BG" sz="6000" b="1" dirty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във водния </a:t>
            </a:r>
            <a:r>
              <a:rPr lang="bg-BG" sz="60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свят</a:t>
            </a:r>
            <a:br>
              <a:rPr lang="bg-BG" sz="6000" b="1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</a:br>
            <a:r>
              <a:rPr lang="bg-BG" sz="3600" dirty="0" smtClean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bg-BG" sz="3600" dirty="0" smtClean="0">
                <a:solidFill>
                  <a:srgbClr val="FF0000"/>
                </a:solidFill>
                <a:ea typeface="+mn-ea"/>
                <a:cs typeface="+mn-cs"/>
              </a:rPr>
            </a:br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проект на 2 в гр.“СГОВОРНА ВЕСЕЛА </a:t>
            </a:r>
            <a:br>
              <a:rPr lang="bg-BG" sz="3200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</a:br>
            <a:r>
              <a:rPr lang="bg-BG" sz="3200" dirty="0" smtClean="0">
                <a:solidFill>
                  <a:schemeClr val="tx2">
                    <a:lumMod val="75000"/>
                  </a:schemeClr>
                </a:solidFill>
                <a:ea typeface="+mn-ea"/>
                <a:cs typeface="+mn-cs"/>
              </a:rPr>
              <a:t>ДРУЖИНА</a:t>
            </a: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</a:rPr>
              <a:t>“</a:t>
            </a:r>
            <a:r>
              <a:rPr lang="bg-BG" sz="28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bg-BG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bg-BG" sz="2800" b="1" dirty="0">
                <a:solidFill>
                  <a:schemeClr val="tx2">
                    <a:lumMod val="75000"/>
                  </a:schemeClr>
                </a:solidFill>
              </a:rPr>
              <a:t>Вид на проекта:</a:t>
            </a:r>
            <a:r>
              <a:rPr lang="bg-BG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bg-BG" sz="2800" b="1" dirty="0">
                <a:solidFill>
                  <a:schemeClr val="tx2">
                    <a:lumMod val="75000"/>
                  </a:schemeClr>
                </a:solidFill>
              </a:rPr>
              <a:t>Краткосрочен:изследователско-творчески</a:t>
            </a:r>
            <a:r>
              <a:rPr lang="bg-BG" sz="2800" b="1" dirty="0"/>
              <a:t/>
            </a:r>
            <a:br>
              <a:rPr lang="bg-BG" sz="2800" b="1" dirty="0"/>
            </a:br>
            <a:r>
              <a:rPr lang="bg-BG" sz="3200" dirty="0" smtClean="0">
                <a:solidFill>
                  <a:srgbClr val="FFC000"/>
                </a:solidFill>
                <a:ea typeface="+mn-ea"/>
                <a:cs typeface="+mn-cs"/>
              </a:rPr>
              <a:t/>
            </a:r>
            <a:br>
              <a:rPr lang="bg-BG" sz="3200" dirty="0" smtClean="0">
                <a:solidFill>
                  <a:srgbClr val="FFC000"/>
                </a:solidFill>
                <a:ea typeface="+mn-ea"/>
                <a:cs typeface="+mn-cs"/>
              </a:rPr>
            </a:br>
            <a:r>
              <a:rPr lang="bg-BG" sz="3600" dirty="0" smtClean="0">
                <a:solidFill>
                  <a:srgbClr val="FFC000"/>
                </a:solidFill>
                <a:ea typeface="+mn-ea"/>
                <a:cs typeface="+mn-cs"/>
              </a:rPr>
              <a:t/>
            </a:r>
            <a:br>
              <a:rPr lang="bg-BG" sz="3600" dirty="0" smtClean="0">
                <a:solidFill>
                  <a:srgbClr val="FFC000"/>
                </a:solidFill>
                <a:ea typeface="+mn-ea"/>
                <a:cs typeface="+mn-cs"/>
              </a:rPr>
            </a:br>
            <a:r>
              <a:rPr lang="bg-BG" sz="2000" dirty="0" smtClean="0">
                <a:solidFill>
                  <a:schemeClr val="tx2">
                    <a:lumMod val="50000"/>
                  </a:schemeClr>
                </a:solidFill>
              </a:rPr>
              <a:t>автори:ст.у.Лиляна </a:t>
            </a:r>
            <a:r>
              <a:rPr lang="bg-BG" sz="2000" dirty="0">
                <a:solidFill>
                  <a:schemeClr val="tx2">
                    <a:lumMod val="50000"/>
                  </a:schemeClr>
                </a:solidFill>
              </a:rPr>
              <a:t>Иванова</a:t>
            </a:r>
            <a:r>
              <a:rPr lang="bg-BG" sz="2000" dirty="0" smtClean="0">
                <a:solidFill>
                  <a:schemeClr val="tx2">
                    <a:lumMod val="50000"/>
                  </a:schemeClr>
                </a:solidFill>
                <a:ea typeface="+mn-ea"/>
                <a:cs typeface="+mn-cs"/>
              </a:rPr>
              <a:t/>
            </a:r>
            <a:br>
              <a:rPr lang="bg-BG" sz="2000" dirty="0" smtClean="0">
                <a:solidFill>
                  <a:schemeClr val="tx2">
                    <a:lumMod val="50000"/>
                  </a:schemeClr>
                </a:solidFill>
                <a:ea typeface="+mn-ea"/>
                <a:cs typeface="+mn-cs"/>
              </a:rPr>
            </a:br>
            <a:r>
              <a:rPr lang="bg-BG" sz="2000" dirty="0">
                <a:solidFill>
                  <a:schemeClr val="tx2">
                    <a:lumMod val="50000"/>
                  </a:schemeClr>
                </a:solidFill>
                <a:ea typeface="+mn-ea"/>
                <a:cs typeface="+mn-cs"/>
              </a:rPr>
              <a:t> </a:t>
            </a:r>
            <a:r>
              <a:rPr lang="bg-BG" sz="2000" dirty="0" smtClean="0">
                <a:solidFill>
                  <a:schemeClr val="tx2">
                    <a:lumMod val="50000"/>
                  </a:schemeClr>
                </a:solidFill>
                <a:ea typeface="+mn-ea"/>
                <a:cs typeface="+mn-cs"/>
              </a:rPr>
              <a:t>             ст.у.Добринка Митева</a:t>
            </a:r>
            <a:r>
              <a:rPr lang="bg-BG" sz="3600" dirty="0">
                <a:solidFill>
                  <a:schemeClr val="accent6"/>
                </a:solidFill>
                <a:ea typeface="+mn-ea"/>
                <a:cs typeface="+mn-cs"/>
              </a:rPr>
              <a:t/>
            </a:r>
            <a:br>
              <a:rPr lang="bg-BG" sz="3600" dirty="0">
                <a:solidFill>
                  <a:schemeClr val="accent6"/>
                </a:solidFill>
                <a:ea typeface="+mn-ea"/>
                <a:cs typeface="+mn-cs"/>
              </a:rPr>
            </a:br>
            <a:endParaRPr lang="bg-BG" dirty="0">
              <a:solidFill>
                <a:schemeClr val="accent6"/>
              </a:solidFill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63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83768" y="692696"/>
            <a:ext cx="2736304" cy="648072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bg-BG" dirty="0" smtClean="0">
                <a:solidFill>
                  <a:schemeClr val="accent2">
                    <a:lumMod val="50000"/>
                  </a:schemeClr>
                </a:solidFill>
              </a:rPr>
              <a:t>АНОТАЦИЯ: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5364088" y="286061"/>
            <a:ext cx="3459419" cy="6311290"/>
          </a:xfrm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Ние живеем на планетата ЗЕМЯ –третата планета от Слънчевата система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Едно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изумително красиво и величествено място във Вселената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което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е станало дом не само на нас хората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но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и на милиони видове живи организми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Погледната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от Космоса нашата планета прилича на малка синя точица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Този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син цвят се дължи на водата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която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заема 70% от цялата повърхност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Нашата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задача е да покажем на децата 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че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тя не е преназначена за употреба само от хората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но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голяма част е местообитание на огромно биоразнообразие от организми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Нашето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желание  е да покажем тайнството на водния свят- неговата красота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обитатели, начин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на живот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. В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етапите на реализиране на проекта децата натрупват знания и сетивен опит</a:t>
            </a:r>
            <a:r>
              <a:rPr lang="bg-BG" dirty="0" smtClean="0">
                <a:solidFill>
                  <a:schemeClr val="bg2">
                    <a:lumMod val="10000"/>
                  </a:schemeClr>
                </a:solidFill>
              </a:rPr>
              <a:t>, което </a:t>
            </a:r>
            <a:r>
              <a:rPr lang="bg-BG" dirty="0">
                <a:solidFill>
                  <a:schemeClr val="bg2">
                    <a:lumMod val="10000"/>
                  </a:schemeClr>
                </a:solidFill>
              </a:rPr>
              <a:t>води до развитие и усъвършенстване на тяхната творческа креативност.</a:t>
            </a: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3</a:t>
            </a:fld>
            <a:endParaRPr lang="bg-BG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9" r="4219"/>
          <a:stretch>
            <a:fillRect/>
          </a:stretch>
        </p:blipFill>
        <p:spPr bwMode="auto">
          <a:xfrm>
            <a:off x="919053" y="1298368"/>
            <a:ext cx="3889963" cy="3446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Свързано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9628"/>
            <a:ext cx="5112568" cy="62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3635896" y="319628"/>
            <a:ext cx="1659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bg-BG" dirty="0">
                <a:solidFill>
                  <a:schemeClr val="accent2">
                    <a:lumMod val="50000"/>
                  </a:schemeClr>
                </a:solidFill>
              </a:rPr>
              <a:t>АНОТАЦИЯ: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1692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000" dirty="0" smtClean="0">
                <a:solidFill>
                  <a:schemeClr val="accent2">
                    <a:lumMod val="50000"/>
                  </a:schemeClr>
                </a:solidFill>
              </a:rPr>
              <a:t>ЦЕЛ И ЗАДАЧИ</a:t>
            </a:r>
            <a:endParaRPr lang="bg-BG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611560" y="1340768"/>
            <a:ext cx="3816424" cy="50405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Цел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проекта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2"/>
          </p:nvPr>
        </p:nvSpPr>
        <p:spPr>
          <a:xfrm>
            <a:off x="179512" y="2204865"/>
            <a:ext cx="4186808" cy="4536503"/>
          </a:xfr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1600" dirty="0" smtClean="0"/>
              <a:t> Да се запознаят децата с един от компонентите на природата-водата</a:t>
            </a:r>
            <a:r>
              <a:rPr lang="ru-RU" sz="1600" dirty="0" smtClean="0"/>
              <a:t>, без </a:t>
            </a:r>
            <a:r>
              <a:rPr lang="ru-RU" sz="1600" dirty="0" smtClean="0"/>
              <a:t>която е немислимо да се живее на плане тата ЗЕМЯ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Запознаване </a:t>
            </a:r>
            <a:r>
              <a:rPr lang="ru-RU" sz="1600" dirty="0" smtClean="0"/>
              <a:t>и разширяване на знанията на децата за видовете водни обитатели</a:t>
            </a:r>
            <a:r>
              <a:rPr lang="ru-RU" sz="1600" dirty="0" smtClean="0"/>
              <a:t>: соленоводни </a:t>
            </a:r>
            <a:r>
              <a:rPr lang="ru-RU" sz="1600" dirty="0" smtClean="0"/>
              <a:t>и сладковони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Да </a:t>
            </a:r>
            <a:r>
              <a:rPr lang="ru-RU" sz="1600" dirty="0" smtClean="0"/>
              <a:t>се формира съзнателно отношение към водата и нейните обитатели като важен природен ресурс и развиване на познавателните и творчески интереси на децата и възпитаване в екологична култура. </a:t>
            </a:r>
            <a:endParaRPr lang="ru-RU" sz="1600" dirty="0" smtClean="0"/>
          </a:p>
          <a:p>
            <a:r>
              <a:rPr lang="ru-RU" sz="1600" dirty="0" smtClean="0"/>
              <a:t>Приобщаване </a:t>
            </a:r>
            <a:r>
              <a:rPr lang="ru-RU" sz="1600" dirty="0" smtClean="0"/>
              <a:t>на родителите в процеса на реализиране на </a:t>
            </a:r>
            <a:r>
              <a:rPr lang="ru-RU" sz="1600" dirty="0" smtClean="0"/>
              <a:t>проекта.</a:t>
            </a:r>
            <a:endParaRPr lang="bg-BG" sz="1600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>
          <a:xfrm>
            <a:off x="4932040" y="1268762"/>
            <a:ext cx="3168352" cy="576064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Задачи на проекта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4"/>
          </p:nvPr>
        </p:nvSpPr>
        <p:spPr>
          <a:xfrm>
            <a:off x="4644010" y="2204864"/>
            <a:ext cx="4041775" cy="4536504"/>
          </a:xfrm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32500" lnSpcReduction="20000"/>
          </a:bodyPr>
          <a:lstStyle/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 smtClean="0">
                <a:ea typeface="Calibri"/>
                <a:cs typeface="Times New Roman"/>
              </a:rPr>
              <a:t>Обогатяване </a:t>
            </a:r>
            <a:r>
              <a:rPr lang="bg-BG" sz="4300" dirty="0">
                <a:ea typeface="Calibri"/>
                <a:cs typeface="Times New Roman"/>
              </a:rPr>
              <a:t>и разширяване на знанията на децата за водните обитатели-речни и морски.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Да се запознаят с устройството на тялото –видими белези</a:t>
            </a:r>
            <a:r>
              <a:rPr lang="bg-BG" sz="4300" dirty="0" smtClean="0">
                <a:ea typeface="Calibri"/>
                <a:cs typeface="Times New Roman"/>
              </a:rPr>
              <a:t>, начин </a:t>
            </a:r>
            <a:r>
              <a:rPr lang="bg-BG" sz="4300" dirty="0">
                <a:ea typeface="Calibri"/>
                <a:cs typeface="Times New Roman"/>
              </a:rPr>
              <a:t>на живот.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Стимулиране на познавателния интерес.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Развиване на умения за сравняване и анализиране.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Активизиране на речта и обогатяване на речниковия запас.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Развиване на паметта</a:t>
            </a:r>
            <a:r>
              <a:rPr lang="bg-BG" sz="4300" dirty="0" smtClean="0">
                <a:ea typeface="Calibri"/>
                <a:cs typeface="Times New Roman"/>
              </a:rPr>
              <a:t>, логическо </a:t>
            </a:r>
            <a:r>
              <a:rPr lang="bg-BG" sz="4300" dirty="0">
                <a:ea typeface="Calibri"/>
                <a:cs typeface="Times New Roman"/>
              </a:rPr>
              <a:t>мислене</a:t>
            </a:r>
            <a:r>
              <a:rPr lang="bg-BG" sz="4300" dirty="0" smtClean="0">
                <a:ea typeface="Calibri"/>
                <a:cs typeface="Times New Roman"/>
              </a:rPr>
              <a:t>, творческо </a:t>
            </a:r>
            <a:r>
              <a:rPr lang="bg-BG" sz="4300" dirty="0">
                <a:ea typeface="Calibri"/>
                <a:cs typeface="Times New Roman"/>
              </a:rPr>
              <a:t>въображение.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Развиване на уменията за предаване на своите емоции в рисунки</a:t>
            </a:r>
            <a:r>
              <a:rPr lang="bg-BG" sz="4300" dirty="0" smtClean="0">
                <a:ea typeface="Calibri"/>
                <a:cs typeface="Times New Roman"/>
              </a:rPr>
              <a:t>, апликации, макети</a:t>
            </a:r>
            <a:r>
              <a:rPr lang="bg-BG" sz="4300" dirty="0">
                <a:ea typeface="Calibri"/>
                <a:cs typeface="Times New Roman"/>
              </a:rPr>
              <a:t>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Възпитаване в любов и грижа към природата и нейните обитатели.</a:t>
            </a:r>
          </a:p>
          <a:p>
            <a:pPr lvl="0">
              <a:lnSpc>
                <a:spcPct val="106000"/>
              </a:lnSpc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Изграждане на екологично отношение към водните басейни и техните обитатели.</a:t>
            </a:r>
          </a:p>
          <a:p>
            <a:pPr lvl="0">
              <a:lnSpc>
                <a:spcPct val="106000"/>
              </a:lnSpc>
              <a:spcAft>
                <a:spcPts val="800"/>
              </a:spcAft>
              <a:buFont typeface="Symbol"/>
              <a:buChar char=""/>
            </a:pPr>
            <a:r>
              <a:rPr lang="bg-BG" sz="4300" dirty="0">
                <a:ea typeface="Calibri"/>
                <a:cs typeface="Times New Roman"/>
              </a:rPr>
              <a:t>Формиране на партньорски взаимоотношения между учители</a:t>
            </a:r>
            <a:r>
              <a:rPr lang="bg-BG" sz="4300" dirty="0" smtClean="0">
                <a:ea typeface="Calibri"/>
                <a:cs typeface="Times New Roman"/>
              </a:rPr>
              <a:t>, деца </a:t>
            </a:r>
            <a:r>
              <a:rPr lang="bg-BG" sz="4300" dirty="0">
                <a:ea typeface="Calibri"/>
                <a:cs typeface="Times New Roman"/>
              </a:rPr>
              <a:t>и родители.</a:t>
            </a:r>
          </a:p>
          <a:p>
            <a:endParaRPr lang="bg-BG" sz="4300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934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flipV="1">
            <a:off x="323528" y="332656"/>
            <a:ext cx="8301608" cy="1152128"/>
          </a:xfrm>
          <a:solidFill>
            <a:schemeClr val="bg2"/>
          </a:solidFill>
        </p:spPr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55576" y="404664"/>
            <a:ext cx="3888432" cy="108012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bg-BG" dirty="0" smtClean="0">
                <a:solidFill>
                  <a:schemeClr val="accent2">
                    <a:lumMod val="50000"/>
                  </a:schemeClr>
                </a:solidFill>
              </a:rPr>
              <a:t>Въпроси </a:t>
            </a:r>
            <a:r>
              <a:rPr lang="bg-BG" dirty="0">
                <a:solidFill>
                  <a:schemeClr val="accent2">
                    <a:lumMod val="50000"/>
                  </a:schemeClr>
                </a:solidFill>
              </a:rPr>
              <a:t>на проекта:</a:t>
            </a:r>
          </a:p>
          <a:p>
            <a:endParaRPr lang="bg-B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23529" y="2132856"/>
            <a:ext cx="3888432" cy="4536503"/>
          </a:xfrm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lvl="0"/>
            <a:r>
              <a:rPr lang="bg-BG" dirty="0"/>
              <a:t>Къде можем да срещнем водата?</a:t>
            </a:r>
          </a:p>
          <a:p>
            <a:pPr lvl="0"/>
            <a:r>
              <a:rPr lang="bg-BG" dirty="0"/>
              <a:t>Къде можем да срещнем риби?</a:t>
            </a:r>
          </a:p>
          <a:p>
            <a:pPr lvl="0"/>
            <a:r>
              <a:rPr lang="bg-BG" dirty="0"/>
              <a:t>Защо водата в моретата и океаните е солена?</a:t>
            </a:r>
          </a:p>
          <a:p>
            <a:pPr lvl="0"/>
            <a:r>
              <a:rPr lang="bg-BG" dirty="0"/>
              <a:t>Могат ли рибите от морето да живеят в реките и обратно?</a:t>
            </a:r>
          </a:p>
          <a:p>
            <a:pPr lvl="0"/>
            <a:r>
              <a:rPr lang="bg-BG" dirty="0"/>
              <a:t>Кой замърсява водата?</a:t>
            </a:r>
          </a:p>
          <a:p>
            <a:pPr lvl="0"/>
            <a:r>
              <a:rPr lang="bg-BG" dirty="0"/>
              <a:t>Защо трябва да пазим водата чиста?</a:t>
            </a:r>
          </a:p>
          <a:p>
            <a:pPr lvl="0"/>
            <a:r>
              <a:rPr lang="bg-BG" dirty="0"/>
              <a:t>Как можем да почистим замърсената вода?</a:t>
            </a:r>
          </a:p>
          <a:p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4008" y="404664"/>
            <a:ext cx="3822192" cy="1080118"/>
          </a:xfrm>
          <a:solidFill>
            <a:schemeClr val="bg2"/>
          </a:solidFill>
        </p:spPr>
        <p:txBody>
          <a:bodyPr/>
          <a:lstStyle/>
          <a:p>
            <a:r>
              <a:rPr lang="bg-BG" dirty="0">
                <a:solidFill>
                  <a:schemeClr val="accent2">
                    <a:lumMod val="50000"/>
                  </a:schemeClr>
                </a:solidFill>
              </a:rPr>
              <a:t>Очаквани резултати</a:t>
            </a:r>
            <a:r>
              <a:rPr lang="bg-BG" b="1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bg-B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355976" y="2132856"/>
            <a:ext cx="4536504" cy="4536504"/>
          </a:xfrm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lvl="0"/>
            <a:r>
              <a:rPr lang="bg-BG" dirty="0"/>
              <a:t>Изграждане на конкретни представи за външни особености и поведенчески прояви на водните обитатели</a:t>
            </a:r>
          </a:p>
          <a:p>
            <a:pPr lvl="0"/>
            <a:r>
              <a:rPr lang="bg-BG" dirty="0"/>
              <a:t>Описва и сравнява видими признаци и поведенчески реакции</a:t>
            </a:r>
          </a:p>
          <a:p>
            <a:pPr lvl="0"/>
            <a:r>
              <a:rPr lang="bg-BG" dirty="0"/>
              <a:t>Формулира въпроси при разглеждане на интересен природен обект</a:t>
            </a:r>
          </a:p>
          <a:p>
            <a:pPr lvl="0"/>
            <a:r>
              <a:rPr lang="bg-BG" dirty="0"/>
              <a:t>Знания за взаимната зависимост на водните обитатели</a:t>
            </a:r>
          </a:p>
          <a:p>
            <a:pPr lvl="0"/>
            <a:r>
              <a:rPr lang="bg-BG" dirty="0"/>
              <a:t>Използване на обобщени термини за назоваване на група обекти</a:t>
            </a:r>
          </a:p>
          <a:p>
            <a:pPr lvl="0"/>
            <a:r>
              <a:rPr lang="bg-BG" dirty="0"/>
              <a:t>Изграждане на екологично поведение</a:t>
            </a:r>
          </a:p>
          <a:p>
            <a:pPr lvl="0"/>
            <a:r>
              <a:rPr lang="bg-BG" dirty="0"/>
              <a:t>Разгръщане  способностите на децата за предаване на емоциите си от опознаване на водния свят в рисунки</a:t>
            </a:r>
            <a:r>
              <a:rPr lang="bg-BG" dirty="0" smtClean="0"/>
              <a:t>, апликации, макети</a:t>
            </a:r>
            <a:r>
              <a:rPr lang="bg-BG" dirty="0"/>
              <a:t>.</a:t>
            </a:r>
          </a:p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965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1844824"/>
            <a:ext cx="8291264" cy="4281339"/>
          </a:xfrm>
        </p:spPr>
        <p:txBody>
          <a:bodyPr/>
          <a:lstStyle/>
          <a:p>
            <a:r>
              <a:rPr lang="bg-BG" dirty="0"/>
              <a:t>Определяне на целите и задачите</a:t>
            </a:r>
          </a:p>
          <a:p>
            <a:r>
              <a:rPr lang="bg-BG" dirty="0"/>
              <a:t>Събиране на информация и </a:t>
            </a:r>
            <a:r>
              <a:rPr lang="bg-BG" dirty="0" smtClean="0"/>
              <a:t>материали</a:t>
            </a:r>
          </a:p>
          <a:p>
            <a:r>
              <a:rPr lang="bg-BG" dirty="0" smtClean="0"/>
              <a:t>Запознаване на родителите </a:t>
            </a:r>
            <a:r>
              <a:rPr lang="bg-BG" dirty="0"/>
              <a:t>с целта и задачите, предложени от учителя, допълване на поставените </a:t>
            </a:r>
            <a:r>
              <a:rPr lang="bg-BG" dirty="0" smtClean="0"/>
              <a:t>задачи</a:t>
            </a:r>
          </a:p>
          <a:p>
            <a:r>
              <a:rPr lang="bg-BG" dirty="0" smtClean="0"/>
              <a:t>Оформяне на кът с подходящи материали посветен на темата на проекта</a:t>
            </a:r>
          </a:p>
          <a:p>
            <a:r>
              <a:rPr lang="bg-BG" dirty="0" smtClean="0"/>
              <a:t>Запознаване с атлас и енциклопедия</a:t>
            </a:r>
            <a:endParaRPr lang="bg-BG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6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Подготвителен етап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3582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946317" cy="2429934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>
          <a:xfrm>
            <a:off x="5183559" y="4293097"/>
            <a:ext cx="3494940" cy="2349459"/>
          </a:xfrm>
        </p:spPr>
        <p:txBody>
          <a:bodyPr>
            <a:normAutofit lnSpcReduction="10000"/>
          </a:bodyPr>
          <a:lstStyle/>
          <a:p>
            <a:pPr marL="274320" lvl="0" indent="-274320">
              <a:buClr>
                <a:srgbClr val="31B6FD"/>
              </a:buClr>
              <a:buFont typeface="Symbol" pitchFamily="18" charset="2"/>
              <a:buChar char=""/>
            </a:pPr>
            <a:r>
              <a:rPr lang="bg-BG" sz="2400" dirty="0">
                <a:solidFill>
                  <a:srgbClr val="073E87"/>
                </a:solidFill>
              </a:rPr>
              <a:t>Оформяне на кът с подходящи материали посветен на темата на проекта</a:t>
            </a:r>
          </a:p>
          <a:p>
            <a:pPr marL="274320" lvl="0" indent="-274320">
              <a:buClr>
                <a:srgbClr val="31B6FD"/>
              </a:buClr>
              <a:buFont typeface="Symbol" pitchFamily="18" charset="2"/>
              <a:buChar char=""/>
            </a:pPr>
            <a:r>
              <a:rPr lang="bg-BG" sz="2400" dirty="0">
                <a:solidFill>
                  <a:srgbClr val="073E87"/>
                </a:solidFill>
              </a:rPr>
              <a:t>Запознаване с атлас и енциклопедия</a:t>
            </a:r>
          </a:p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7</a:t>
            </a:fld>
            <a:endParaRPr lang="bg-BG" dirty="0"/>
          </a:p>
        </p:txBody>
      </p:sp>
      <p:sp>
        <p:nvSpPr>
          <p:cNvPr id="5" name="Контейнер за картина 4"/>
          <p:cNvSpPr>
            <a:spLocks noGrp="1"/>
          </p:cNvSpPr>
          <p:nvPr>
            <p:ph type="pic" idx="1"/>
          </p:nvPr>
        </p:nvSpPr>
        <p:spPr/>
      </p:sp>
      <p:pic>
        <p:nvPicPr>
          <p:cNvPr id="6146" name="Picture 2" descr="C:\Users\My PC\Desktop\snimki detska gradina\IMG_17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4" y="1268761"/>
            <a:ext cx="5004047" cy="504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y PC\Desktop\snimki detska gradina\IMG_1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8093"/>
            <a:ext cx="4392488" cy="359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43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dirty="0"/>
              <a:t>Възприемане на </a:t>
            </a:r>
            <a:r>
              <a:rPr lang="bg-BG" dirty="0" smtClean="0"/>
              <a:t>разкази и </a:t>
            </a:r>
            <a:r>
              <a:rPr lang="bg-BG" dirty="0"/>
              <a:t>приказки </a:t>
            </a:r>
            <a:endParaRPr lang="bg-BG" dirty="0" smtClean="0"/>
          </a:p>
          <a:p>
            <a:pPr marL="0" indent="0" algn="r">
              <a:buNone/>
            </a:pPr>
            <a:r>
              <a:rPr lang="bg-BG" dirty="0" smtClean="0"/>
              <a:t>„Раковината“-Юлия Момчилова</a:t>
            </a:r>
          </a:p>
          <a:p>
            <a:pPr marL="0" indent="0" algn="r">
              <a:buNone/>
            </a:pPr>
            <a:r>
              <a:rPr lang="bg-BG" dirty="0" smtClean="0"/>
              <a:t>„Писма от морето“-Чавдар Аладжов</a:t>
            </a:r>
          </a:p>
          <a:p>
            <a:pPr marL="0" indent="0" algn="r">
              <a:buNone/>
            </a:pPr>
            <a:r>
              <a:rPr lang="bg-BG" dirty="0" smtClean="0"/>
              <a:t>„Алиса пада в морето“</a:t>
            </a:r>
          </a:p>
          <a:p>
            <a:pPr marL="0" indent="0" algn="r">
              <a:buNone/>
            </a:pPr>
            <a:r>
              <a:rPr lang="bg-BG" dirty="0" smtClean="0"/>
              <a:t>„Езеро на щастието“</a:t>
            </a:r>
          </a:p>
          <a:p>
            <a:pPr marL="0" indent="0">
              <a:buNone/>
            </a:pPr>
            <a:r>
              <a:rPr lang="bg-BG" dirty="0" smtClean="0"/>
              <a:t>Беседи и разговори</a:t>
            </a:r>
          </a:p>
          <a:p>
            <a:pPr marL="0" indent="0" algn="r">
              <a:buNone/>
            </a:pPr>
            <a:r>
              <a:rPr lang="bg-BG" dirty="0" smtClean="0"/>
              <a:t>„Обитатели на морето“</a:t>
            </a:r>
          </a:p>
          <a:p>
            <a:pPr marL="0" indent="0" algn="r">
              <a:buNone/>
            </a:pPr>
            <a:r>
              <a:rPr lang="bg-BG" dirty="0" smtClean="0"/>
              <a:t>„Обитатели на реките и езерата“</a:t>
            </a:r>
          </a:p>
          <a:p>
            <a:pPr marL="0" indent="0" algn="r">
              <a:buNone/>
            </a:pPr>
            <a:r>
              <a:rPr lang="bg-BG" dirty="0" smtClean="0"/>
              <a:t>„Кой замърсява  водите“</a:t>
            </a: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8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Дейности за решаване на проблемите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994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2675467"/>
            <a:ext cx="8507288" cy="34506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bg-BG" sz="5500" dirty="0" smtClean="0"/>
              <a:t>Опити и дидактични игри</a:t>
            </a:r>
          </a:p>
          <a:p>
            <a:pPr marL="0" indent="0" algn="r">
              <a:buNone/>
            </a:pPr>
            <a:r>
              <a:rPr lang="bg-BG" sz="4500" dirty="0" smtClean="0"/>
              <a:t>„</a:t>
            </a:r>
            <a:r>
              <a:rPr lang="bg-BG" sz="5600" dirty="0" smtClean="0"/>
              <a:t>Да направим водата солена“</a:t>
            </a:r>
          </a:p>
          <a:p>
            <a:pPr marL="0" indent="0" algn="r">
              <a:buNone/>
            </a:pPr>
            <a:r>
              <a:rPr lang="bg-BG" sz="5600" dirty="0" smtClean="0"/>
              <a:t>„Да  почистим водата“</a:t>
            </a:r>
          </a:p>
          <a:p>
            <a:pPr marL="0" indent="0" algn="r">
              <a:buNone/>
            </a:pPr>
            <a:r>
              <a:rPr lang="bg-BG" sz="5600" dirty="0" smtClean="0"/>
              <a:t>ДИ:“Кой къде живее“</a:t>
            </a:r>
          </a:p>
          <a:p>
            <a:pPr marL="0" indent="0" algn="r">
              <a:buNone/>
            </a:pPr>
            <a:r>
              <a:rPr lang="bg-BG" sz="5600" dirty="0" smtClean="0"/>
              <a:t>„Намери силуета“</a:t>
            </a:r>
          </a:p>
          <a:p>
            <a:pPr marL="0" indent="0" algn="r">
              <a:buNone/>
            </a:pPr>
            <a:r>
              <a:rPr lang="bg-BG" sz="5600" dirty="0" smtClean="0"/>
              <a:t>„Кой липсва“</a:t>
            </a:r>
          </a:p>
          <a:p>
            <a:pPr marL="0" indent="0">
              <a:buNone/>
            </a:pPr>
            <a:endParaRPr lang="bg-BG" sz="5500" dirty="0"/>
          </a:p>
          <a:p>
            <a:pPr marL="0" indent="0">
              <a:buNone/>
            </a:pPr>
            <a:r>
              <a:rPr lang="bg-BG" sz="5500" dirty="0" smtClean="0"/>
              <a:t>Екскурзии </a:t>
            </a:r>
            <a:r>
              <a:rPr lang="bg-BG" sz="5500" dirty="0" smtClean="0"/>
              <a:t>и наблюдения</a:t>
            </a:r>
          </a:p>
          <a:p>
            <a:pPr marL="0" indent="0" algn="r">
              <a:buNone/>
            </a:pPr>
            <a:r>
              <a:rPr lang="bg-BG" sz="5600" dirty="0" smtClean="0"/>
              <a:t>Посещение на Аквариум гр. Варна</a:t>
            </a:r>
          </a:p>
          <a:p>
            <a:pPr marL="0" indent="0">
              <a:buNone/>
            </a:pPr>
            <a:r>
              <a:rPr lang="bg-BG" sz="5500" dirty="0" smtClean="0"/>
              <a:t>Художествено творчество</a:t>
            </a:r>
          </a:p>
          <a:p>
            <a:pPr marL="0" indent="0" algn="r">
              <a:buNone/>
            </a:pPr>
            <a:r>
              <a:rPr lang="bg-BG" sz="5600" dirty="0" smtClean="0"/>
              <a:t>Пано „Водно конче“, макет „Морско дъно</a:t>
            </a:r>
            <a:r>
              <a:rPr lang="bg-BG" sz="5600" dirty="0" smtClean="0"/>
              <a:t>“ </a:t>
            </a:r>
          </a:p>
          <a:p>
            <a:pPr marL="0" indent="0" algn="r">
              <a:buNone/>
            </a:pPr>
            <a:r>
              <a:rPr lang="bg-BG" sz="5600" dirty="0" smtClean="0"/>
              <a:t>Рисунки</a:t>
            </a:r>
            <a:r>
              <a:rPr lang="bg-BG" sz="5600" dirty="0" smtClean="0"/>
              <a:t> </a:t>
            </a:r>
            <a:r>
              <a:rPr lang="bg-BG" sz="5600" dirty="0"/>
              <a:t>и</a:t>
            </a:r>
            <a:r>
              <a:rPr lang="bg-BG" sz="5600" dirty="0" smtClean="0"/>
              <a:t> </a:t>
            </a:r>
            <a:r>
              <a:rPr lang="bg-BG" sz="5600" dirty="0" smtClean="0"/>
              <a:t>апликации</a:t>
            </a:r>
          </a:p>
          <a:p>
            <a:pPr marL="0" indent="0" algn="r">
              <a:buNone/>
            </a:pPr>
            <a:endParaRPr lang="bg-BG" dirty="0" smtClean="0"/>
          </a:p>
          <a:p>
            <a:pPr marL="0" indent="0" algn="r">
              <a:buNone/>
            </a:pPr>
            <a:endParaRPr lang="bg-BG" sz="3300" dirty="0" smtClean="0"/>
          </a:p>
          <a:p>
            <a:pPr algn="r"/>
            <a:endParaRPr lang="bg-BG" dirty="0" smtClean="0"/>
          </a:p>
          <a:p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 </a:t>
            </a:r>
          </a:p>
          <a:p>
            <a:pPr algn="ctr"/>
            <a:endParaRPr lang="bg-BG" dirty="0"/>
          </a:p>
          <a:p>
            <a:pPr marL="0" indent="0">
              <a:buNone/>
            </a:pPr>
            <a:endParaRPr lang="bg-BG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9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Дейности за решаване на проблемите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10</a:t>
            </a:fld>
            <a:endParaRPr lang="bg-BG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914400" y="3284984"/>
            <a:ext cx="3352800" cy="630412"/>
          </a:xfrm>
          <a:solidFill>
            <a:schemeClr val="bg2"/>
          </a:solidFill>
        </p:spPr>
        <p:txBody>
          <a:bodyPr/>
          <a:lstStyle/>
          <a:p>
            <a:r>
              <a:rPr lang="bg-BG" dirty="0" smtClean="0"/>
              <a:t>ОПИТИ</a:t>
            </a: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9218" name="Picture 2" descr="C:\Users\My PC\Desktop\snimki detska gradina\IMG_17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24" y="26965"/>
            <a:ext cx="51845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My PC\Desktop\snimki detska gradina\IMG_17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8432"/>
            <a:ext cx="3959424" cy="296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Текстов контейнер 6"/>
          <p:cNvSpPr txBox="1">
            <a:spLocks/>
          </p:cNvSpPr>
          <p:nvPr/>
        </p:nvSpPr>
        <p:spPr>
          <a:xfrm>
            <a:off x="303312" y="1196752"/>
            <a:ext cx="3352800" cy="1905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dirty="0"/>
          </a:p>
        </p:txBody>
      </p:sp>
      <p:pic>
        <p:nvPicPr>
          <p:cNvPr id="9220" name="Picture 4" descr="C:\Users\My PC\Desktop\snimki detska gradina\IMG_17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379980" cy="328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ов контейнер 6"/>
          <p:cNvSpPr txBox="1">
            <a:spLocks/>
          </p:cNvSpPr>
          <p:nvPr/>
        </p:nvSpPr>
        <p:spPr>
          <a:xfrm>
            <a:off x="5004048" y="4221088"/>
            <a:ext cx="3352800" cy="1905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g-BG" dirty="0"/>
          </a:p>
        </p:txBody>
      </p:sp>
      <p:pic>
        <p:nvPicPr>
          <p:cNvPr id="9221" name="Picture 5" descr="C:\Users\My PC\Desktop\snimki detska gradina\IMG_173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424" y="3459088"/>
            <a:ext cx="5184576" cy="339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37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372705" y="0"/>
            <a:ext cx="1758038" cy="2780928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bg-BG" dirty="0" smtClean="0"/>
              <a:t> </a:t>
            </a:r>
            <a:r>
              <a:rPr lang="bg-BG" sz="1800" dirty="0" smtClean="0"/>
              <a:t>ЕКСКУРЗИЯ</a:t>
            </a:r>
            <a:br>
              <a:rPr lang="bg-BG" sz="1800" dirty="0" smtClean="0"/>
            </a:br>
            <a:r>
              <a:rPr lang="bg-BG" sz="1800" dirty="0"/>
              <a:t/>
            </a:r>
            <a:br>
              <a:rPr lang="bg-BG" sz="1800" dirty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/>
              <a:t/>
            </a:r>
            <a:br>
              <a:rPr lang="bg-BG" sz="1800" dirty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/>
              <a:t/>
            </a:r>
            <a:br>
              <a:rPr lang="bg-BG" sz="1800" dirty="0"/>
            </a:br>
            <a:r>
              <a:rPr lang="bg-BG" dirty="0" smtClean="0"/>
              <a:t>                             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11</a:t>
            </a:fld>
            <a:endParaRPr lang="bg-BG" dirty="0"/>
          </a:p>
        </p:txBody>
      </p:sp>
      <p:sp>
        <p:nvSpPr>
          <p:cNvPr id="5" name="Контейнер за картина 4"/>
          <p:cNvSpPr>
            <a:spLocks noGrp="1"/>
          </p:cNvSpPr>
          <p:nvPr>
            <p:ph type="pic" idx="1"/>
          </p:nvPr>
        </p:nvSpPr>
        <p:spPr>
          <a:xfrm>
            <a:off x="3632247" y="-14168"/>
            <a:ext cx="3566160" cy="2926080"/>
          </a:xfrm>
        </p:spPr>
      </p:sp>
      <p:pic>
        <p:nvPicPr>
          <p:cNvPr id="8194" name="Picture 2" descr="C:\Users\My PC\Desktop\snimki detska gradina\IMG_1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63" y="3054798"/>
            <a:ext cx="3114717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картина 4"/>
          <p:cNvSpPr txBox="1">
            <a:spLocks/>
          </p:cNvSpPr>
          <p:nvPr/>
        </p:nvSpPr>
        <p:spPr>
          <a:xfrm>
            <a:off x="1331640" y="90872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</p:sp>
      <p:pic>
        <p:nvPicPr>
          <p:cNvPr id="8196" name="Picture 4" descr="C:\Users\My PC\Desktop\snimki detska gradina\IMG_18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11912"/>
            <a:ext cx="3248775" cy="394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My PC\Desktop\snimki detska gradina\IMG_18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47367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My PC\Desktop\snimki detska gradina\IMG_18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949" y="0"/>
            <a:ext cx="3914756" cy="301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My PC\Desktop\snimki detska gradina\IMG_18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186" y="2708920"/>
            <a:ext cx="3147814" cy="414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466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3818467" cy="2421467"/>
          </a:xfrm>
        </p:spPr>
        <p:txBody>
          <a:bodyPr/>
          <a:lstStyle/>
          <a:p>
            <a:r>
              <a:rPr lang="bg-BG" dirty="0" smtClean="0"/>
              <a:t>ХУДОЖЕСТВЕНО-ТВОРЧЕСКА </a:t>
            </a:r>
          </a:p>
          <a:p>
            <a:r>
              <a:rPr lang="bg-BG" dirty="0" smtClean="0"/>
              <a:t>ДЕЙНОСТ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12</a:t>
            </a:fld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359" y="332656"/>
            <a:ext cx="532696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" r="4300"/>
          <a:stretch>
            <a:fillRect/>
          </a:stretch>
        </p:blipFill>
        <p:spPr bwMode="auto">
          <a:xfrm>
            <a:off x="30266" y="3789040"/>
            <a:ext cx="5440497" cy="292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525" y="3645024"/>
            <a:ext cx="4184475" cy="2353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542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635896" y="332656"/>
            <a:ext cx="3307297" cy="2429934"/>
          </a:xfrm>
        </p:spPr>
        <p:txBody>
          <a:bodyPr/>
          <a:lstStyle/>
          <a:p>
            <a:r>
              <a:rPr lang="bg-BG" dirty="0" smtClean="0"/>
              <a:t>РАБОТА  С РОДИТЕЛИТЕ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>
          <a:xfrm>
            <a:off x="4921898" y="3388044"/>
            <a:ext cx="3818467" cy="2421467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13</a:t>
            </a:fld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969" y="3408373"/>
            <a:ext cx="4032448" cy="344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83" y="3573016"/>
            <a:ext cx="4968552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8640"/>
            <a:ext cx="3091273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Grp="1" noChangeAspect="1" noChangeArrowheads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2" b="19242"/>
          <a:stretch>
            <a:fillRect/>
          </a:stretch>
        </p:blipFill>
        <p:spPr bwMode="auto">
          <a:xfrm>
            <a:off x="251520" y="230742"/>
            <a:ext cx="3567112" cy="292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4934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19672" y="4581128"/>
            <a:ext cx="8229600" cy="1252728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14</a:t>
            </a:fld>
            <a:endParaRPr lang="bg-BG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2025"/>
            <a:ext cx="3168352" cy="370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01" y="3968978"/>
            <a:ext cx="3864438" cy="289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2024"/>
            <a:ext cx="280831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9672" y="192024"/>
            <a:ext cx="3064328" cy="599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3284984"/>
            <a:ext cx="2292424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0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51462" y="3861048"/>
            <a:ext cx="4592538" cy="1252728"/>
          </a:xfrm>
          <a:solidFill>
            <a:schemeClr val="bg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bg-BG" sz="2000" dirty="0" smtClean="0"/>
              <a:t>ПАНО“ВОДНО КОНЧЕ“</a:t>
            </a:r>
            <a:br>
              <a:rPr lang="bg-BG" sz="2000" dirty="0" smtClean="0"/>
            </a:br>
            <a:r>
              <a:rPr lang="bg-BG" sz="2000" dirty="0" smtClean="0"/>
              <a:t>МАКЕТ“ВОДЕН СВЯТ“</a:t>
            </a:r>
            <a:endParaRPr lang="bg-BG" sz="2000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15</a:t>
            </a:fld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103" name="Picture 7" descr="C:\Users\My PC\Desktop\snimki detska gradina\IMG_191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857" y="188640"/>
            <a:ext cx="4395024" cy="341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My PC\Desktop\snimki detska gradina\IMG_18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299942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92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439444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681568" y="692696"/>
            <a:ext cx="7778864" cy="1800200"/>
          </a:xfrm>
        </p:spPr>
        <p:txBody>
          <a:bodyPr>
            <a:normAutofit/>
          </a:bodyPr>
          <a:lstStyle/>
          <a:p>
            <a:r>
              <a:rPr lang="bg-BG" sz="2400" b="1" dirty="0"/>
              <a:t>И нека не забравяме думите на Антоан дьо Сент-Екзюпери, който е казал, че ние „не наследяваме Земята от предците си - вземаме я назаем от нашите деца.“ </a:t>
            </a:r>
          </a:p>
          <a:p>
            <a:endParaRPr lang="bg-BG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21A0-1573-459F-BDEB-13788C457303}" type="slidenum">
              <a:rPr lang="bg-BG" smtClean="0"/>
              <a:t>16</a:t>
            </a:fld>
            <a:endParaRPr lang="bg-BG" dirty="0"/>
          </a:p>
        </p:txBody>
      </p:sp>
      <p:pic>
        <p:nvPicPr>
          <p:cNvPr id="9" name="Картина 8" descr="Земята е единствената планета, на която има вода !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7776864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0804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866</TotalTime>
  <Words>708</Words>
  <Application>Microsoft Office PowerPoint</Application>
  <PresentationFormat>On-screen Show (4:3)</PresentationFormat>
  <Paragraphs>99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Candara</vt:lpstr>
      <vt:lpstr>Symbol</vt:lpstr>
      <vt:lpstr>Times New Roman</vt:lpstr>
      <vt:lpstr>Вълна</vt:lpstr>
      <vt:lpstr>    ВодеВн   свят</vt:lpstr>
      <vt:lpstr>Пътешествие  във водния свят  проект на 2 в гр.“СГОВОРНА ВЕСЕЛА  ДРУЖИНА“ Вид на проекта: Краткосрочен:изследователско-творчески   автори:ст.у.Лиляна Иванова               ст.у.Добринка Митева </vt:lpstr>
      <vt:lpstr>    АНОТАЦИЯ:</vt:lpstr>
      <vt:lpstr>ЦЕЛ И ЗАДАЧИ</vt:lpstr>
      <vt:lpstr>PowerPoint Presentation</vt:lpstr>
      <vt:lpstr>Подготвителен етап</vt:lpstr>
      <vt:lpstr>PowerPoint Presentation</vt:lpstr>
      <vt:lpstr>Дейности за решаване на проблемите</vt:lpstr>
      <vt:lpstr>Дейности за решаване на проблемите</vt:lpstr>
      <vt:lpstr>ОПИТИ</vt:lpstr>
      <vt:lpstr> ЕКСКУРЗИЯ                                   </vt:lpstr>
      <vt:lpstr>PowerPoint Presentation</vt:lpstr>
      <vt:lpstr>РАБОТА  С РОДИТЕЛИТЕ</vt:lpstr>
      <vt:lpstr>PowerPoint Presentation</vt:lpstr>
      <vt:lpstr>ПАНО“ВОДНО КОНЧЕ“ МАКЕТ“ВОДЕН СВЯТ“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Воден   свят</dc:title>
  <dc:creator>My PC</dc:creator>
  <cp:lastModifiedBy>P Liuckanova-Boss</cp:lastModifiedBy>
  <cp:revision>58</cp:revision>
  <dcterms:created xsi:type="dcterms:W3CDTF">2018-03-16T04:19:17Z</dcterms:created>
  <dcterms:modified xsi:type="dcterms:W3CDTF">2018-03-20T14:08:55Z</dcterms:modified>
</cp:coreProperties>
</file>